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1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86" r:id="rId5"/>
    <p:sldMasterId id="2147483696" r:id="rId6"/>
  </p:sldMasterIdLst>
  <p:notesMasterIdLst>
    <p:notesMasterId r:id="rId49"/>
  </p:notesMasterIdLst>
  <p:sldIdLst>
    <p:sldId id="258" r:id="rId7"/>
    <p:sldId id="257" r:id="rId8"/>
    <p:sldId id="259" r:id="rId9"/>
    <p:sldId id="344" r:id="rId10"/>
    <p:sldId id="341" r:id="rId11"/>
    <p:sldId id="340" r:id="rId12"/>
    <p:sldId id="342" r:id="rId13"/>
    <p:sldId id="343" r:id="rId14"/>
    <p:sldId id="315" r:id="rId15"/>
    <p:sldId id="268" r:id="rId16"/>
    <p:sldId id="318" r:id="rId17"/>
    <p:sldId id="345" r:id="rId18"/>
    <p:sldId id="331" r:id="rId19"/>
    <p:sldId id="330" r:id="rId20"/>
    <p:sldId id="346" r:id="rId21"/>
    <p:sldId id="347" r:id="rId22"/>
    <p:sldId id="333" r:id="rId23"/>
    <p:sldId id="327" r:id="rId24"/>
    <p:sldId id="332" r:id="rId25"/>
    <p:sldId id="311" r:id="rId26"/>
    <p:sldId id="360" r:id="rId27"/>
    <p:sldId id="365" r:id="rId28"/>
    <p:sldId id="366" r:id="rId29"/>
    <p:sldId id="356" r:id="rId30"/>
    <p:sldId id="350" r:id="rId31"/>
    <p:sldId id="351" r:id="rId32"/>
    <p:sldId id="348" r:id="rId33"/>
    <p:sldId id="354" r:id="rId34"/>
    <p:sldId id="359" r:id="rId35"/>
    <p:sldId id="364" r:id="rId36"/>
    <p:sldId id="361" r:id="rId37"/>
    <p:sldId id="349" r:id="rId38"/>
    <p:sldId id="353" r:id="rId39"/>
    <p:sldId id="367" r:id="rId40"/>
    <p:sldId id="368" r:id="rId41"/>
    <p:sldId id="355" r:id="rId42"/>
    <p:sldId id="357" r:id="rId43"/>
    <p:sldId id="352" r:id="rId44"/>
    <p:sldId id="358" r:id="rId45"/>
    <p:sldId id="370" r:id="rId46"/>
    <p:sldId id="363" r:id="rId47"/>
    <p:sldId id="362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814E"/>
    <a:srgbClr val="A9C098"/>
    <a:srgbClr val="5167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12CEB0-740C-7B5F-2CDF-70EE56C8F8BC}" v="33" dt="2025-10-18T01:38:13.029"/>
    <p1510:client id="{71294FB4-EB89-478A-9B1F-5F6B20F33A5D}" v="8" dt="2025-10-17T22:33:26.743"/>
    <p1510:client id="{92776975-2DDE-4EAC-AE93-6C389315DC9F}" v="1" dt="2025-10-17T22:11:24.5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9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659ACA-7AFF-489F-8F41-36E431A3D405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153F55-FEDD-4A76-8077-BCAED66AC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875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1363" indent="-284163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39825" indent="-227013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597025" indent="-227013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5813" indent="-227013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3013" indent="-227013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0213" indent="-227013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7413" indent="-227013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4613" indent="-227013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algn="r" defTabSz="9286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6E4235-746D-437C-8F30-CDDD0EE0D81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928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3000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53F55-FEDD-4A76-8077-BCAED66AC2D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3178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53F55-FEDD-4A76-8077-BCAED66AC2D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8518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52EFF2-96AE-224E-30B3-B0C6CB129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41F447-B536-34B9-DEAD-9C402CEB77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0D4DAE-6098-2CE8-004D-36B510DF98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61C9A7-DA31-20DF-A9DC-6C52AD0097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53F55-FEDD-4A76-8077-BCAED66AC2D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9672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53F55-FEDD-4A76-8077-BCAED66AC2D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9230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53F55-FEDD-4A76-8077-BCAED66AC2D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5439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F4B9A-B10E-1A8D-93CD-F3A4DD9FF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47FF97-3B10-6CD9-7D17-7A81911E07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F30A01-A195-4418-452F-310940773C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F7827-1D50-1E60-3438-33C3D2865D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53F55-FEDD-4A76-8077-BCAED66AC2D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6834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907A3-FC14-D546-9576-C79520973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DBFA0C-C023-F9C2-9E98-7B068B83CA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111D08-3F61-3650-8FD6-9972FBD1C3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E1B92-1E5C-3EB9-4021-C38AACAE6B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53F55-FEDD-4A76-8077-BCAED66AC2D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9857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53F55-FEDD-4A76-8077-BCAED66AC2D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3206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53F55-FEDD-4A76-8077-BCAED66AC2D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6753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53F55-FEDD-4A76-8077-BCAED66AC2D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36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53F55-FEDD-4A76-8077-BCAED66AC2D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3933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53F55-FEDD-4A76-8077-BCAED66AC2D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0222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A182D-75B7-60CA-45DF-39A869129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9227BD-DBFA-E34E-5D28-C36E96D022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A3752D-779C-AD1F-FBE9-5729F601EB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8D904E-B559-0F78-C4BC-BE07626808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53F55-FEDD-4A76-8077-BCAED66AC2D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6434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D49DDC-E765-67DB-79DD-D40FE1A34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E5FE8E-6707-C05C-DC07-6352BB3B03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6520EA-9325-49EA-429E-3AFE8CDEE6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2DFE46-B729-659F-1DB9-FB7E5435B6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53F55-FEDD-4A76-8077-BCAED66AC2D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5115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A65CAF-E047-5E1C-4074-B76FB0A14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A4FD27-F88E-BDF5-9960-CE3F5EB67D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C10E04-BDD1-6BA7-D359-B6D0174EA0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1CF3AA-4EAF-C428-FE0D-68707D4BCD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53F55-FEDD-4A76-8077-BCAED66AC2D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131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DAB6D-4F86-91E8-C90B-1EBB23BBA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48D103-C379-FA05-857B-C8C162DE11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C75833-34D0-9992-6518-1B49B0CB47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B114E-DD16-C702-545E-347435E52B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53F55-FEDD-4A76-8077-BCAED66AC2D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7486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848FC-D830-71BD-EFDD-A5B09FB62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CF8F4B-117A-6A07-9D15-C669785AB6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15A4FB-F787-3D09-4E9C-02C1C0F757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128EFE-1E90-A8B0-00E4-6909F980D2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53F55-FEDD-4A76-8077-BCAED66AC2D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614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B9056-8100-AB17-5B7B-1499FCB06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AE6E6C-5D79-4848-68C7-8BAB543239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42198E-47CF-7641-8A67-34DC73BD0C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A0465-195C-CC33-1799-7DB02EFC41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53F55-FEDD-4A76-8077-BCAED66AC2D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2424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43879-AA36-07D9-88E8-143087EBD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B23678-1372-5F47-2BE6-DBE196B2DD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5D8727-9081-B9FC-DF05-F8D73C7AD3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7736C-42A4-A773-540F-E2F053D6D5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53F55-FEDD-4A76-8077-BCAED66AC2D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9159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F14551-56A7-9230-4327-E5C95F2C6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DE6888-8085-D419-8DDA-D9E315FE40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6A9AFB-F561-94BD-8509-3B638F1F7C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D3A5B9-BA67-0DF4-F605-27458D828C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53F55-FEDD-4A76-8077-BCAED66AC2D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734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607BE-B5A6-CBE8-7063-69A2BF8A2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05008E-15CE-2848-0C00-A583B4BA79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2456CE-8308-CA25-67B1-814988A25A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B2D16-05F6-D452-70AC-0AC7C21D82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53F55-FEDD-4A76-8077-BCAED66AC2D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946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53F55-FEDD-4A76-8077-BCAED66AC2D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884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CF3E6-82D9-E7B0-4F9F-7B1C8C4EC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2FA596-A254-CFCD-41A0-575CED548A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B129EC-E284-489F-0703-7961462859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518B55-A82F-BABB-45D0-C0F1452C2D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53F55-FEDD-4A76-8077-BCAED66AC2D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5030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58F10-EA73-2A7C-08B4-BBCA03146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168F74-6AF1-9FB9-3CA1-DF4A9D835F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ED4605-DA4D-DF9B-5277-AB310DB686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E2D27D-6EED-A1FC-BEEC-9698E2AE18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53F55-FEDD-4A76-8077-BCAED66AC2D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8450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4B27F-60D8-C9E3-6837-8E4DF4901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1DF3D8-5491-0189-0E38-9CCC95C518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313647-84D1-6DF8-59F7-78D561AE6D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502A6-C10A-9937-A71D-0FC242BF5D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53F55-FEDD-4A76-8077-BCAED66AC2D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4572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E75E53-5F6B-FE68-9C1A-EE2C3D2A8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72FDC2-B4A8-0B7F-A806-3C923D162F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BA4336-4985-0888-0504-635532E633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8568A0-B179-06C7-A0F9-C9D7A560F5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53F55-FEDD-4A76-8077-BCAED66AC2D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953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C28F1-856E-3DB6-C930-6756DBB12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9BBC54-47A8-8316-1904-100DD597BF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8E72A3-FB36-2BBC-88F3-D18F261735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5BB7EF-4198-E597-D0BF-7FA68E29AF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53F55-FEDD-4A76-8077-BCAED66AC2D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2875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51E88-4585-119D-F6D8-2CAB6BD56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DD7852-D8DE-8069-3095-25EBC3D5BE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03D75F-C371-D97D-4F25-2A2DD43066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53DE53-7587-8FF8-3813-2FC493F11C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53F55-FEDD-4A76-8077-BCAED66AC2D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199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8B0C8-1A20-0B00-B517-EB9DE8258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CCBDA5-BED9-F065-0FF9-4A704EAC33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0B82FD-CC50-693D-5940-C3F9C29E1D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1BA511-6D49-A9EB-6CE0-DB0C7437BD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53F55-FEDD-4A76-8077-BCAED66AC2D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9513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0543AA-F9F7-B3B9-F65F-00E38AF09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2EDCE5-A0B7-0CEB-1853-BFD112E8B8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DF144D-7A7F-0350-1EDC-1A8222D8FE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EB750B-9286-9C48-C104-0234F7713C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53F55-FEDD-4A76-8077-BCAED66AC2D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2862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7D72A-B79E-898C-8253-08B962473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CA83A2-3D7C-26C9-96DD-3DBE4680F5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679E61-D5E9-01C0-7794-0444BF4554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CAEDA4-E66F-A026-79FA-01CA75BAE6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53F55-FEDD-4A76-8077-BCAED66AC2D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8006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EB263-7DB5-9830-32D4-A98323647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71395B-A4D0-9E4E-717A-3B92F96B55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20A9AF-FAD1-C67B-AF82-ADA9108CE0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BC817A-6362-C9A4-3A0A-24EBD32BDE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53F55-FEDD-4A76-8077-BCAED66AC2D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8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C369FF-EF06-733F-C58F-C87D3F702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B5AF17-2746-8805-117B-2705584412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72CDF5-FFE4-8BFF-BB69-3A3DFD3603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3C5EF-A34A-9626-2695-814317783D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53F55-FEDD-4A76-8077-BCAED66AC2D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837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8E4DA-6CEF-EF3E-4F99-DF2322061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22E47A-F6C5-971B-BCF9-F10F2A04C6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950ED6-04FC-09CB-F399-23BE93D0E0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E4D86B-7B58-192C-4A4A-1F460C7E7C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53F55-FEDD-4A76-8077-BCAED66AC2D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1468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38967-170B-D70E-122E-89B9FEB7F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74D5A9-4E53-B17E-58D3-67FE0992CE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2F8FC2-5220-47E6-D09F-58F04AB302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1D7D07-243F-AA60-2E4B-5F12F03F0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53F55-FEDD-4A76-8077-BCAED66AC2D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89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A8DBF7-8E22-0EDE-44EF-D5BC39AF6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8A1F02-51F3-1DC1-CEDF-F97E924808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A60B3B-AAA6-62A5-739C-945B7025A7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DDF79B-24A4-4D91-18D0-F6C1B8BCF8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53F55-FEDD-4A76-8077-BCAED66AC2D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477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3B89C-7CAC-F6C1-AEEE-F332A7C7F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CDFE35-E816-A6F9-09BE-14D06F61C5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A9D7A5-EAF7-DA2B-0C7F-5716DCBDBF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112B7C-2517-9E49-6B14-7188C50A2B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53F55-FEDD-4A76-8077-BCAED66AC2D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04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ECAF8-7BB2-3D80-B4D0-EE9AF3B8A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D90730-DB21-3DD3-18A9-C5B5BDD9AE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CA11FA-74C0-862A-8E34-B6634FA120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F1BE6F-027D-0444-5155-00CF1C2B12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53F55-FEDD-4A76-8077-BCAED66AC2D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072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913C4-3863-9C20-C14C-E989394E1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3D88C7-0F0A-3C63-2CD6-9E03021D07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A7501A-7162-A6AD-83E6-48D8B0EA4C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E9E1C-08BA-BE7F-DAEE-7852B42A9C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53F55-FEDD-4A76-8077-BCAED66AC2D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752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53F55-FEDD-4A76-8077-BCAED66AC2D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56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0F412-D923-46E3-8233-62DEA4576687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56th Annual Montagna Symposium on the Biology of SkinThe 55</a:t>
            </a:r>
            <a:r>
              <a:rPr lang="en-US" baseline="30000"/>
              <a:t>th</a:t>
            </a:r>
            <a:r>
              <a:rPr lang="en-US"/>
              <a:t> Annual Montagna Symposium on the Biology of Skin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32F1B-C351-4CEB-A45A-760F4ED767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6315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0F412-D923-46E3-8233-62DEA4576687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56th Annual Montagna Symposium on the Biology of SkinThe 55</a:t>
            </a:r>
            <a:r>
              <a:rPr lang="en-US" baseline="30000"/>
              <a:t>th</a:t>
            </a:r>
            <a:r>
              <a:rPr lang="en-US"/>
              <a:t> Annual Montagna Symposium on the Biology of Skin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32F1B-C351-4CEB-A45A-760F4ED767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4767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0F412-D923-46E3-8233-62DEA4576687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56th Annual Montagna Symposium on the Biology of SkinThe 55</a:t>
            </a:r>
            <a:r>
              <a:rPr lang="en-US" baseline="30000"/>
              <a:t>th</a:t>
            </a:r>
            <a:r>
              <a:rPr lang="en-US"/>
              <a:t> Annual Montagna Symposium on the Biology of Skin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32F1B-C351-4CEB-A45A-760F4ED767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704668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56th Annual Montagna Symposium on the Biology of SkinThe 55</a:t>
            </a:r>
            <a:r>
              <a:rPr lang="en-US" baseline="30000"/>
              <a:t>th</a:t>
            </a:r>
            <a:r>
              <a:rPr lang="en-US"/>
              <a:t> Annual Montagna Symposium on the Biology of Skin</a:t>
            </a:r>
          </a:p>
        </p:txBody>
      </p:sp>
    </p:spTree>
    <p:extLst>
      <p:ext uri="{BB962C8B-B14F-4D97-AF65-F5344CB8AC3E}">
        <p14:creationId xmlns:p14="http://schemas.microsoft.com/office/powerpoint/2010/main" val="3490006840"/>
      </p:ext>
    </p:extLst>
  </p:cSld>
  <p:clrMapOvr>
    <a:masterClrMapping/>
  </p:clrMapOvr>
  <p:transition spd="slow" advClick="0" advTm="30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56th Annual Montagna Symposium on the Biology of SkinThe 55</a:t>
            </a:r>
            <a:r>
              <a:rPr lang="en-US" baseline="30000"/>
              <a:t>th</a:t>
            </a:r>
            <a:r>
              <a:rPr lang="en-US"/>
              <a:t> Annual Montagna Symposium on the Biology of Skin</a:t>
            </a:r>
          </a:p>
        </p:txBody>
      </p:sp>
    </p:spTree>
    <p:extLst>
      <p:ext uri="{BB962C8B-B14F-4D97-AF65-F5344CB8AC3E}">
        <p14:creationId xmlns:p14="http://schemas.microsoft.com/office/powerpoint/2010/main" val="2612408191"/>
      </p:ext>
    </p:extLst>
  </p:cSld>
  <p:clrMapOvr>
    <a:masterClrMapping/>
  </p:clrMapOvr>
  <p:transition spd="slow" advClick="0" advTm="30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4AECF-F280-49D5-92FC-6BEA97681D80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819E7-0080-4722-BC10-5701F24BD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2128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4AECF-F280-49D5-92FC-6BEA97681D80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819E7-0080-4722-BC10-5701F24BD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192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4AECF-F280-49D5-92FC-6BEA97681D80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819E7-0080-4722-BC10-5701F24BD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867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4AECF-F280-49D5-92FC-6BEA97681D80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819E7-0080-4722-BC10-5701F24BD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6152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4AECF-F280-49D5-92FC-6BEA97681D80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819E7-0080-4722-BC10-5701F24BD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237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4AECF-F280-49D5-92FC-6BEA97681D80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819E7-0080-4722-BC10-5701F24BD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335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0F412-D923-46E3-8233-62DEA4576687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56th Annual Montagna Symposium on the Biology of SkinThe 55</a:t>
            </a:r>
            <a:r>
              <a:rPr lang="en-US" baseline="30000"/>
              <a:t>th</a:t>
            </a:r>
            <a:r>
              <a:rPr lang="en-US"/>
              <a:t> Annual Montagna Symposium on the Biology of Skin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32F1B-C351-4CEB-A45A-760F4ED767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898722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4AECF-F280-49D5-92FC-6BEA97681D80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819E7-0080-4722-BC10-5701F24BD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2512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4AECF-F280-49D5-92FC-6BEA97681D80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819E7-0080-4722-BC10-5701F24BD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2827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4AECF-F280-49D5-92FC-6BEA97681D80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819E7-0080-4722-BC10-5701F24BD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271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4AECF-F280-49D5-92FC-6BEA97681D80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819E7-0080-4722-BC10-5701F24BD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4366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4AECF-F280-49D5-92FC-6BEA97681D80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819E7-0080-4722-BC10-5701F24BD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9630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A242-3BE2-4AC0-AFE2-B7DD249CC7FC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1D9E8-0003-4586-AA5A-F7FF2AAC0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027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A242-3BE2-4AC0-AFE2-B7DD249CC7FC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1D9E8-0003-4586-AA5A-F7FF2AAC0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1797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A242-3BE2-4AC0-AFE2-B7DD249CC7FC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1D9E8-0003-4586-AA5A-F7FF2AAC0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315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A242-3BE2-4AC0-AFE2-B7DD249CC7FC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1D9E8-0003-4586-AA5A-F7FF2AAC0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3372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A242-3BE2-4AC0-AFE2-B7DD249CC7FC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1D9E8-0003-4586-AA5A-F7FF2AAC0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543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0F412-D923-46E3-8233-62DEA4576687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56th Annual Montagna Symposium on the Biology of SkinThe 55</a:t>
            </a:r>
            <a:r>
              <a:rPr lang="en-US" baseline="30000"/>
              <a:t>th</a:t>
            </a:r>
            <a:r>
              <a:rPr lang="en-US"/>
              <a:t> Annual Montagna Symposium on the Biology of Skin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32F1B-C351-4CEB-A45A-760F4ED767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532328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A242-3BE2-4AC0-AFE2-B7DD249CC7FC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1D9E8-0003-4586-AA5A-F7FF2AAC0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7015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A242-3BE2-4AC0-AFE2-B7DD249CC7FC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1D9E8-0003-4586-AA5A-F7FF2AAC0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080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A242-3BE2-4AC0-AFE2-B7DD249CC7FC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1D9E8-0003-4586-AA5A-F7FF2AAC0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376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A242-3BE2-4AC0-AFE2-B7DD249CC7FC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1D9E8-0003-4586-AA5A-F7FF2AAC0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6147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A242-3BE2-4AC0-AFE2-B7DD249CC7FC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1D9E8-0003-4586-AA5A-F7FF2AAC0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9617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A242-3BE2-4AC0-AFE2-B7DD249CC7FC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1D9E8-0003-4586-AA5A-F7FF2AAC0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945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0F412-D923-46E3-8233-62DEA4576687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56th Annual Montagna Symposium on the Biology of SkinThe 55</a:t>
            </a:r>
            <a:r>
              <a:rPr lang="en-US" baseline="30000"/>
              <a:t>th</a:t>
            </a:r>
            <a:r>
              <a:rPr lang="en-US"/>
              <a:t> Annual Montagna Symposium on the Biology of Skin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32F1B-C351-4CEB-A45A-760F4ED767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27609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0F412-D923-46E3-8233-62DEA4576687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56th Annual Montagna Symposium on the Biology of SkinThe 55</a:t>
            </a:r>
            <a:r>
              <a:rPr lang="en-US" baseline="30000"/>
              <a:t>th</a:t>
            </a:r>
            <a:r>
              <a:rPr lang="en-US"/>
              <a:t> Annual Montagna Symposium on the Biology of Skin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32F1B-C351-4CEB-A45A-760F4ED767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98086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0F412-D923-46E3-8233-62DEA4576687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56th Annual Montagna Symposium on the Biology of SkinThe 55</a:t>
            </a:r>
            <a:r>
              <a:rPr lang="en-US" baseline="30000"/>
              <a:t>th</a:t>
            </a:r>
            <a:r>
              <a:rPr lang="en-US"/>
              <a:t> Annual Montagna Symposium on the Biology of Skin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32F1B-C351-4CEB-A45A-760F4ED767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64464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0F412-D923-46E3-8233-62DEA4576687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56th Annual Montagna Symposium on the Biology of SkinThe 55</a:t>
            </a:r>
            <a:r>
              <a:rPr lang="en-US" baseline="30000"/>
              <a:t>th</a:t>
            </a:r>
            <a:r>
              <a:rPr lang="en-US"/>
              <a:t> Annual Montagna Symposium on the Biology of Skin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32F1B-C351-4CEB-A45A-760F4ED767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7212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0F412-D923-46E3-8233-62DEA4576687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56th Annual Montagna Symposium on the Biology of SkinThe 55</a:t>
            </a:r>
            <a:r>
              <a:rPr lang="en-US" baseline="30000"/>
              <a:t>th</a:t>
            </a:r>
            <a:r>
              <a:rPr lang="en-US"/>
              <a:t> Annual Montagna Symposium on the Biology of Skin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32F1B-C351-4CEB-A45A-760F4ED767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989749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0F412-D923-46E3-8233-62DEA4576687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56th Annual Montagna Symposium on the Biology of SkinThe 55</a:t>
            </a:r>
            <a:r>
              <a:rPr lang="en-US" baseline="30000"/>
              <a:t>th</a:t>
            </a:r>
            <a:r>
              <a:rPr lang="en-US"/>
              <a:t> Annual Montagna Symposium on the Biology of Skin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32F1B-C351-4CEB-A45A-760F4ED767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7716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36000"/>
            <a:lum/>
          </a:blip>
          <a:srcRect/>
          <a:stretch>
            <a:fillRect l="-3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0F412-D923-46E3-8233-62DEA4576687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The 56th Annual Montagna Symposium on the Biology of SkinThe 55</a:t>
            </a:r>
            <a:r>
              <a:rPr lang="en-US" baseline="30000"/>
              <a:t>th</a:t>
            </a:r>
            <a:r>
              <a:rPr lang="en-US"/>
              <a:t> Annual Montagna Symposium on the Biology of Skin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32F1B-C351-4CEB-A45A-760F4ED767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172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4AECF-F280-49D5-92FC-6BEA97681D80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819E7-0080-4722-BC10-5701F24BD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094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7A242-3BE2-4AC0-AFE2-B7DD249CC7FC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1D9E8-0003-4586-AA5A-F7FF2AAC0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466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18" Type="http://schemas.openxmlformats.org/officeDocument/2006/relationships/image" Target="../media/image59.jpeg"/><Relationship Id="rId3" Type="http://schemas.openxmlformats.org/officeDocument/2006/relationships/image" Target="../media/image44.jpeg"/><Relationship Id="rId21" Type="http://schemas.openxmlformats.org/officeDocument/2006/relationships/image" Target="../media/image62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17" Type="http://schemas.openxmlformats.org/officeDocument/2006/relationships/image" Target="../media/image58.jpeg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57.jpeg"/><Relationship Id="rId20" Type="http://schemas.openxmlformats.org/officeDocument/2006/relationships/image" Target="../media/image61.jpeg"/><Relationship Id="rId1" Type="http://schemas.openxmlformats.org/officeDocument/2006/relationships/tags" Target="../tags/tag1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24" Type="http://schemas.openxmlformats.org/officeDocument/2006/relationships/image" Target="../media/image65.jpeg"/><Relationship Id="rId5" Type="http://schemas.openxmlformats.org/officeDocument/2006/relationships/image" Target="../media/image46.jpeg"/><Relationship Id="rId15" Type="http://schemas.openxmlformats.org/officeDocument/2006/relationships/image" Target="../media/image56.jpeg"/><Relationship Id="rId23" Type="http://schemas.openxmlformats.org/officeDocument/2006/relationships/image" Target="../media/image64.png"/><Relationship Id="rId10" Type="http://schemas.openxmlformats.org/officeDocument/2006/relationships/image" Target="../media/image51.jpeg"/><Relationship Id="rId19" Type="http://schemas.openxmlformats.org/officeDocument/2006/relationships/image" Target="../media/image60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Relationship Id="rId22" Type="http://schemas.openxmlformats.org/officeDocument/2006/relationships/image" Target="../media/image6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iver running through a forest">
            <a:extLst>
              <a:ext uri="{FF2B5EF4-FFF2-40B4-BE49-F238E27FC236}">
                <a16:creationId xmlns:a16="http://schemas.microsoft.com/office/drawing/2014/main" id="{43EDF132-308E-88F5-DDDF-A5CA34DC06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25" b="20072"/>
          <a:stretch/>
        </p:blipFill>
        <p:spPr>
          <a:xfrm>
            <a:off x="95" y="1320800"/>
            <a:ext cx="12192000" cy="3906982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0"/>
            <a:ext cx="9144000" cy="1543050"/>
          </a:xfrm>
        </p:spPr>
        <p:txBody>
          <a:bodyPr/>
          <a:lstStyle/>
          <a:p>
            <a:pPr eaLnBrk="1" hangingPunct="1"/>
            <a:br>
              <a:rPr lang="en-US" altLang="en-US" sz="2600" dirty="0">
                <a:ea typeface="ＭＳ Ｐゴシック" pitchFamily="34" charset="-128"/>
                <a:cs typeface="Times New Roman" pitchFamily="18" charset="0"/>
              </a:rPr>
            </a:br>
            <a:endParaRPr lang="en-US" altLang="en-US" sz="4000" dirty="0">
              <a:solidFill>
                <a:srgbClr val="423062"/>
              </a:solidFill>
              <a:ea typeface="ＭＳ Ｐゴシック" pitchFamily="34" charset="-128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3954153"/>
            <a:ext cx="12192000" cy="128664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1752" y="4157353"/>
            <a:ext cx="117142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0" dirty="0">
                <a:ln w="0"/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Mechanistic Insights into Emerging Therapeutic Platforms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38328" y="4792424"/>
            <a:ext cx="11548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6D57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October 16-20, 2025      /      Gleneden Beach, OR, USA      /      www.montagnasymposium.org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3200" y="104648"/>
            <a:ext cx="2078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u="sng" dirty="0">
                <a:latin typeface="Rage Italic" panose="03070502040507070304" pitchFamily="66" charset="0"/>
              </a:rPr>
              <a:t>72</a:t>
            </a:r>
            <a:r>
              <a:rPr lang="en-US" sz="2400" i="1" u="sng" baseline="30000" dirty="0">
                <a:latin typeface="Rage Italic" panose="03070502040507070304" pitchFamily="66" charset="0"/>
              </a:rPr>
              <a:t>nd</a:t>
            </a:r>
            <a:r>
              <a:rPr lang="en-US" sz="2400" i="1" u="sng" dirty="0">
                <a:latin typeface="Rage Italic" panose="03070502040507070304" pitchFamily="66" charset="0"/>
              </a:rPr>
              <a:t> Annual</a:t>
            </a:r>
          </a:p>
        </p:txBody>
      </p:sp>
      <p:pic>
        <p:nvPicPr>
          <p:cNvPr id="26" name="Picture 10" descr="C:\Users\stemwedc\Desktop\Untitled-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87" y="405665"/>
            <a:ext cx="10941363" cy="104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386384" y="5451835"/>
            <a:ext cx="3222626" cy="101053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667"/>
              </a:spcBef>
              <a:defRPr/>
            </a:pPr>
            <a:r>
              <a:rPr lang="en-US" sz="1400" b="1" i="1" dirty="0">
                <a:solidFill>
                  <a:schemeClr val="accent6">
                    <a:lumMod val="7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Symposium Chair</a:t>
            </a:r>
          </a:p>
          <a:p>
            <a:pPr>
              <a:spcBef>
                <a:spcPts val="667"/>
              </a:spcBef>
              <a:defRPr/>
            </a:pPr>
            <a:r>
              <a:rPr lang="sv-SE" b="1" dirty="0">
                <a:latin typeface="Lato Black"/>
                <a:ea typeface="Lato Black"/>
                <a:cs typeface="Lato Black"/>
              </a:rPr>
              <a:t>Anthony Oro, M.D., Ph.D.</a:t>
            </a:r>
          </a:p>
          <a:p>
            <a:pPr>
              <a:spcBef>
                <a:spcPts val="667"/>
              </a:spcBef>
              <a:defRPr/>
            </a:pPr>
            <a:endParaRPr lang="en-US" sz="14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184359" y="5451594"/>
            <a:ext cx="4113049" cy="19005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667"/>
              </a:spcBef>
              <a:defRPr/>
            </a:pPr>
            <a:r>
              <a:rPr lang="en-US" sz="1400" b="1" i="1" dirty="0">
                <a:solidFill>
                  <a:schemeClr val="accent6">
                    <a:lumMod val="7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Symposium Co-organizers</a:t>
            </a:r>
          </a:p>
          <a:p>
            <a:pPr>
              <a:spcBef>
                <a:spcPts val="667"/>
              </a:spcBef>
              <a:defRPr/>
            </a:pPr>
            <a:r>
              <a:rPr lang="en-US" sz="1600" b="1" dirty="0">
                <a:latin typeface="Lato Black"/>
                <a:ea typeface="Lato Black"/>
                <a:cs typeface="Lato Black"/>
              </a:rPr>
              <a:t>Masayuki Amagai, M.D., Ph.D.</a:t>
            </a:r>
            <a:br>
              <a:rPr lang="en-US" sz="16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US" sz="1600" b="1" dirty="0">
                <a:latin typeface="Lato Black"/>
                <a:ea typeface="Lato Black"/>
                <a:cs typeface="Lato Black"/>
              </a:rPr>
              <a:t>Aimee Payne, M.D., Ph.D.</a:t>
            </a:r>
          </a:p>
          <a:p>
            <a:pPr>
              <a:spcBef>
                <a:spcPts val="667"/>
              </a:spcBef>
              <a:defRPr/>
            </a:pPr>
            <a:endParaRPr lang="en-US" b="1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>
              <a:spcBef>
                <a:spcPts val="667"/>
              </a:spcBef>
              <a:defRPr/>
            </a:pPr>
            <a:endParaRPr lang="en-US" b="1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>
              <a:defRPr/>
            </a:pPr>
            <a:endParaRPr lang="en-US" sz="1400" b="1" dirty="0"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135825" y="5451715"/>
            <a:ext cx="4520717" cy="13516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667"/>
              </a:spcBef>
              <a:defRPr/>
            </a:pPr>
            <a:r>
              <a:rPr lang="en-US" sz="1400" b="1" i="1" dirty="0">
                <a:solidFill>
                  <a:schemeClr val="accent6">
                    <a:lumMod val="75000"/>
                  </a:schemeClr>
                </a:solidFill>
                <a:latin typeface="Lato Light"/>
                <a:ea typeface="Lato Light"/>
                <a:cs typeface="Lato Light"/>
              </a:rPr>
              <a:t>Symposium Co-directors</a:t>
            </a:r>
            <a:endParaRPr lang="en-US" b="1" dirty="0">
              <a:latin typeface="Lato Black"/>
              <a:ea typeface="Lato Black"/>
              <a:cs typeface="Lato Black"/>
            </a:endParaRPr>
          </a:p>
          <a:p>
            <a:pPr>
              <a:spcBef>
                <a:spcPts val="667"/>
              </a:spcBef>
              <a:defRPr/>
            </a:pPr>
            <a:r>
              <a:rPr lang="en-US" sz="1600" b="1" dirty="0">
                <a:latin typeface="Lato Black"/>
                <a:ea typeface="Lato Black"/>
                <a:cs typeface="Lato Black"/>
              </a:rPr>
              <a:t>Sancy Leachman, M.D, Ph.D.</a:t>
            </a:r>
            <a:br>
              <a:rPr lang="en-US" sz="1600" b="1" dirty="0">
                <a:latin typeface="Lato Black"/>
                <a:ea typeface="Lato Black"/>
                <a:cs typeface="Lato Black"/>
              </a:rPr>
            </a:br>
            <a:r>
              <a:rPr lang="en-US" sz="1600" b="1" dirty="0">
                <a:solidFill>
                  <a:srgbClr val="000000"/>
                </a:solidFill>
                <a:latin typeface="Lato Black"/>
                <a:ea typeface="Lato Black"/>
                <a:cs typeface="Lato Black"/>
              </a:rPr>
              <a:t>Tamia Harris-Tryon, M.D., Ph.D.</a:t>
            </a:r>
            <a:br>
              <a:rPr lang="en-US" sz="1600" b="1" dirty="0">
                <a:latin typeface="Lato Black"/>
                <a:ea typeface="Lato Black"/>
                <a:cs typeface="Lato Black"/>
              </a:rPr>
            </a:br>
            <a:r>
              <a:rPr lang="en-US" sz="1600" b="1" dirty="0">
                <a:solidFill>
                  <a:srgbClr val="000000"/>
                </a:solidFill>
                <a:latin typeface="Lato Black"/>
                <a:ea typeface="Lato Black"/>
                <a:cs typeface="Lato Black"/>
              </a:rPr>
              <a:t>Dennis Roop, Ph.D.</a:t>
            </a:r>
            <a:endParaRPr lang="en-US" sz="1600" dirty="0"/>
          </a:p>
          <a:p>
            <a:pPr>
              <a:defRPr/>
            </a:pPr>
            <a:endParaRPr lang="en-US" sz="1400" b="1" dirty="0"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00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243"/>
    </mc:Choice>
    <mc:Fallback xmlns="">
      <p:transition spd="slow" advClick="0" advTm="924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11"/>
          <p:cNvSpPr>
            <a:spLocks noGrp="1" noChangeArrowheads="1"/>
          </p:cNvSpPr>
          <p:nvPr>
            <p:ph type="title"/>
          </p:nvPr>
        </p:nvSpPr>
        <p:spPr>
          <a:xfrm>
            <a:off x="2141538" y="638175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en-US" sz="56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</a:br>
            <a:endParaRPr lang="en-US" sz="5600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47106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689100" y="1296989"/>
            <a:ext cx="8694738" cy="1550987"/>
          </a:xfrm>
        </p:spPr>
        <p:txBody>
          <a:bodyPr>
            <a:normAutofit fontScale="77500" lnSpcReduction="20000"/>
          </a:bodyPr>
          <a:lstStyle/>
          <a:p>
            <a:pPr algn="ctr" fontAlgn="b">
              <a:spcBef>
                <a:spcPct val="0"/>
              </a:spcBef>
              <a:buNone/>
              <a:defRPr/>
            </a:pPr>
            <a:r>
              <a:rPr lang="en-US" sz="36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Japanese Society for Investigative Dermatology </a:t>
            </a:r>
            <a:br>
              <a:rPr lang="en-US" sz="36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36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Travel Award Winners</a:t>
            </a:r>
          </a:p>
          <a:p>
            <a:pPr algn="ctr" fontAlgn="b">
              <a:spcBef>
                <a:spcPct val="0"/>
              </a:spcBef>
              <a:buNone/>
              <a:defRPr/>
            </a:pPr>
            <a:endParaRPr lang="en-US" sz="3600" b="1" i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 fontAlgn="b">
              <a:spcBef>
                <a:spcPct val="0"/>
              </a:spcBef>
              <a:buNone/>
              <a:defRPr/>
            </a:pPr>
            <a:r>
              <a:rPr lang="en-US" sz="36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2025</a:t>
            </a:r>
            <a:endParaRPr lang="en-US" sz="9600" b="1" dirty="0">
              <a:solidFill>
                <a:srgbClr val="33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2469" name="AutoShape 4" descr="data:image/jpeg;base64,/9j/4AAQSkZJRgABAQAAAQABAAD/2wCEAAkGBxITEhQTEhQTFhUXGBgaGBcXFRocHRodIBogHxodHxkiICsgIx0oIyAfIj0tJywrLy4yFyQ0PjM4NysvMTcBCgoKDg0OGxAQGzMmICYvNzQ3LDY4LTIsNDArLywsNzcyLy81LDc1Lzc0LzI0NCwwLDAsLzAsLy8tLDQsLDQsL//AABEIAEoAXAMBEQACEQEDEQH/xAAbAAACAwEBAQAAAAAAAAAAAAAABQMEBgIBB//EADUQAAIBAwIEBAUCBAcAAAAAAAECEQADIQQSBSIxQRMyUWEGQnGBkSNSFDNisQdDU6Gi0fD/xAAZAQEAAwEBAAAAAAAAAAAAAAAAAQMEAgX/xAAvEQABAwIDBgYDAQADAAAAAAABAAIDESESMfAEQVFhgcETIiORoeFxsdHxBTJC/9oADAMBAAIRAxEAPwD7jREURFEXN24FBZiAB1J7VBIAqVIBJoEs1HGgH2IjMQ0MQCYEwxgAnBgdB19KpdPQ0AVzYbVJVa3xDUlofwrfTBj9hn5p8wA+hqsSSVvQf4uzHHS1Srt7iDW7SPcSWMbgvRBBLEn0UD7xVpkLWguCqEYc4gFW9NqVcSs+hBEEfUHNWNcHZLhzS3NTV0uUURFERREURFEXNy4FBZiAAJJPaoJAFSpAJNAs9qeNkeIbtsm2eVEiWZuwUCQ09fb++N20EVxC3DeStTYBbCb8dyWaDgt/UpLOdPaZOVLYIYGcb5ALYnuOtUsgklbc4RTId+KufMyN1hiNcz2XnFfhiyjqlvThxdUKWNwKVI6so2nm7k59IqJdkY1wDW1rbP8AXNI9pc4El1KK5f8AhRrUto7rITsAtsf04+csMzIq12xll4jTlu5qsbUH2kFee9V+C6xBdu/pbdTbVkVRIS4FJlkET7kZriF4DjbzC3I/hdysJaL+U+4/K0/Ctet62GHXow9COvQn+5rdFIHtqFjkjLHUVyrFWiiIoiKIiiJN8TXyEW2phrjQOUmfUA9AcjrPfFZtpd5Q0ZlaNnbcuO5JeD6Nb+qY7Zs6bktEPEOp5iVHr+MVmhYJJTbytsPzvWiV5ZFnd2f4Wm4il4lDaYABpddslh2AMwK2yB5phP5WOMsviCWcXt3DfsMUQ7HbwzB72z/V7VRKHGRppkbeyuiLQxwrmL+6YJavm6rlwqBYa3tBDH1BmQR96uAkLwa24KolgaRS/FLPjPh5a2L9tSb1rKNv2hRMsYJg9Ko2yMluNo8wyurtkko7A7IqLg2sHipcUgJfRDtJkgwYCgDCghhmevaaiF/mDhk4a6LqVnlLTmFqK3LEiiIoiKIiiJJxbGp055smPOu3r+wgsTMZERAzWWW0rfqnstMV43a+Uu/w7tjwHbbbDFssrSzRMbx2OT+ap/44emTQd+qt24+cDXRPS1wFiioWzPMeoXlEwIH561rq6tgs3lpcpTf1TeJaBcqxccu4kbpcMs7cgYHbEHvWcvOIX3/3krwwYTbVkxtu5RgQpt843FySV9ZgRGR3wAauq7DTcqiG1rvU+uXdYcMitKnkZoU+xaMV2+7DUdFwyzxQrHcBvnwNKvlJuP0LYAujAhsjtmcV5uzu9Ng591vmb53nl2W+r1l5iKIiiIoiKIqHGdQtq34ht746eUR3BLHAE96pmeGNxEVVsTS52EGizXw/qF02qu2m8NLd6LlskEMxc8qg9CBJEVi2dwilLDQB1xxutc7TLGHC5Fj0Wm4hqjbKBbbMbjbSyiQvoW7gdprdI/CRQZ6usbGBwNTkqHFNTcW9ZACiXfaJHNFs9twnrVUr3B4A1b8q2NrSwk6urh1bb0tNaYh1yVXlWBzbj09ABVmM1DSM1xgFC4HJLfjbiS27DWx4bvcgeEWO4gmJCjJzVG2yhsZbYk7lbskZc/FkBvUPBuHG2+nt8/6SQSCApJy88vNmBhselRDFhc1vAdNdV1LJia48TrVFqa3LEiiIoiKIiiLi7bDAqehEVBAIoVINDULL8Y4TbW1aRrhW8rTadVHKZHy9k8s9cmsM0LQ1oJ82463LbFK4uJAtvGt6YfDepv8AhRqFysKLm8N4hPzCB5en+/pVuzvkw+oOvFUztZi8ntwXPFluNftOiWWWyTuZjzJI5v8AjH3ikuIvBaBb3CmPCGEEm/ymeq1cK2wb3CbwkxuHt/70q5z6A0uaZKlrKkVsFmeF6B7t/fqrh8WHNlOUm0Ce5iCwkQMxBrFFGXSYpTe9Bw+1skeGspGLb+a0HB+G+CrSQzsxLMFift69/qTWyGLwxzWWWTGeSYVaqkURFERREURFEUGr0qXFKuJBBHuJ9D2NcvYHChXTXFpqEmv8K1FrcdK65iEcYAVSAoAxkmZ9qyuhkZUxnotAljfQSBdve1f6gFm3lmgH5l2YJIaJJEfRhXVZrjCP7ZQBFY4jooNrV3VM7bZnlYGDEECQCe8NEkdqmkrhe2tFKxNNrq/w3haWQQpYyZ5oMYjEAf8AZ7mrI4WxiyrklL81eq1VIoiKIiiJRrdAxe6yAgtbthWBHm3PvInvG3r1xVL2Ek04f1XseAADxPZFgaoXVDEm2Jk8mRLZaMzG3ywPUUHiYr5dEPhYbZ9VFxH+KJuNaRwYRVhreY8QkjdIgynWD+Kh/iXLR+ua6j8Owcf3y+1H4urbft8TqR/kiObGye0TO72jvUVkNadte6mkQpXv8/XVdka3bMncVEr+nCmEnafWd/UkYp6uqcvtR6Naf3n9LwnW5wTyj/SEGRMf1RPXlp6uqa7J6Oq6p8qXXWbzWrcqWcTuA29YxI3KPuDg104OLRr+KGFgceGvyuW/i5OG2wJg2zHl8hPVvNO/HSKj1NU+PtB4VP8Afn6Xm3WbgMhSDJHh9TOT79IjvM4inqaolYqf6peDteJZHJhEUSdpJYgEyRiV/B3e1THiyKiXBmN+vlVdFp9WqIkuIVAx/SMeWSDklvNMyPSuGiQAD+Lt7oiSf6tDWlZUp1lrUbnNssBMiNmYRYHNMAtPSD71S4Pr5VewsoMXfiodSNb8h+aMbJIHRjPYzBAzyiIzUO8Xd2Ut8Hf3XN63qyx85AuHbm1BUhox1gY655vaoIk+eSkGKnTmqn8XrHW54W9mBx/JABhsCfknb15hXGKUg4e3PXFWYIgRi78vn4V1LOqXdtJ6wC3hzBuXJbH7VKMAfp61ZSQZduJVZMRpXvwH2ult6prepV5kqwtZQZO4CCO3l82ZmlJCHA9PlRWMOaR1+FFdt6kfyEa2pYcpNskY6xJUKe4BnGOtQQ//AMinspBjP/c199VUws6osZuOFkRAtYBd5+UnC7Pz9a6o+uf65/SjFHTL98B9qvbXWsy7w4EWy0Gz5gU3R3/fM+mK59Q59uS6PggGnPjz+l7bTWQpbfIBmDanOzdtHljDbd2fWlJNU5aCExZDvz0adFFc12oVoZmlVLERbiAsqDHNuJxjlzioxvBv212UhkZFu+qfKf6TfsXf5olvYnt9un2rQ2tLrM6lbZKapXKKIiiIoiKIiiIoiKIiiIoiKIiiL//Z"/>
          <p:cNvSpPr>
            <a:spLocks noChangeAspect="1" noChangeArrowheads="1"/>
          </p:cNvSpPr>
          <p:nvPr/>
        </p:nvSpPr>
        <p:spPr bwMode="auto">
          <a:xfrm>
            <a:off x="1673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1800">
              <a:solidFill>
                <a:prstClr val="black"/>
              </a:solidFill>
            </a:endParaRPr>
          </a:p>
        </p:txBody>
      </p:sp>
      <p:pic>
        <p:nvPicPr>
          <p:cNvPr id="9" name="Picture 10" descr="C:\Users\stemwedc\Desktop\Untitled-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255" y="311271"/>
            <a:ext cx="7165889" cy="68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C8824E-2A17-41D7-BAAB-79642AD59F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0" t="8381" r="10127" b="7936"/>
          <a:stretch/>
        </p:blipFill>
        <p:spPr>
          <a:xfrm>
            <a:off x="4613479" y="3445505"/>
            <a:ext cx="2881553" cy="292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2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130"/>
    </mc:Choice>
    <mc:Fallback xmlns="">
      <p:transition advClick="0" advTm="913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11"/>
          <p:cNvSpPr>
            <a:spLocks noGrp="1" noChangeArrowheads="1"/>
          </p:cNvSpPr>
          <p:nvPr>
            <p:ph type="title"/>
          </p:nvPr>
        </p:nvSpPr>
        <p:spPr>
          <a:xfrm>
            <a:off x="5611368" y="465201"/>
            <a:ext cx="4690872" cy="114300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28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Japanese Society for Investigative Dermatology </a:t>
            </a:r>
            <a:br>
              <a:rPr lang="en-US" sz="28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8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Travel Award Winner</a:t>
            </a:r>
            <a:endParaRPr lang="en-US" sz="2800" i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148840"/>
            <a:ext cx="12192000" cy="401421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494152" y="4470606"/>
            <a:ext cx="6440548" cy="1447800"/>
          </a:xfrm>
        </p:spPr>
        <p:txBody>
          <a:bodyPr>
            <a:normAutofit/>
          </a:bodyPr>
          <a:lstStyle/>
          <a:p>
            <a:pPr marL="0" indent="0" fontAlgn="b">
              <a:lnSpc>
                <a:spcPts val="3300"/>
              </a:lnSpc>
              <a:spcBef>
                <a:spcPct val="0"/>
              </a:spcBef>
              <a:buNone/>
              <a:defRPr/>
            </a:pPr>
            <a:r>
              <a:rPr lang="en-US" sz="2800" b="1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“Targeting the EGFR–autophagy axis in atopic dermatitis: therapeutic role of betacellulin”</a:t>
            </a:r>
            <a:endParaRPr lang="en-US" sz="2800" b="1" spc="3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8131" name="Text Box 6"/>
          <p:cNvSpPr txBox="1">
            <a:spLocks noChangeArrowheads="1"/>
          </p:cNvSpPr>
          <p:nvPr/>
        </p:nvSpPr>
        <p:spPr bwMode="auto">
          <a:xfrm>
            <a:off x="4468369" y="3481858"/>
            <a:ext cx="61334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Ph.D. Candidate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Juntendo University Graduate School of Medicine</a:t>
            </a:r>
          </a:p>
        </p:txBody>
      </p:sp>
      <p:sp>
        <p:nvSpPr>
          <p:cNvPr id="48133" name="Text Box 12"/>
          <p:cNvSpPr txBox="1">
            <a:spLocks noChangeArrowheads="1"/>
          </p:cNvSpPr>
          <p:nvPr/>
        </p:nvSpPr>
        <p:spPr bwMode="auto">
          <a:xfrm>
            <a:off x="4383197" y="2559628"/>
            <a:ext cx="655150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Alafate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Abudouwanli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M.S.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04A58F-E84D-440D-AC0B-E091E4FFDC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1" r="9025"/>
          <a:stretch>
            <a:fillRect/>
          </a:stretch>
        </p:blipFill>
        <p:spPr>
          <a:xfrm>
            <a:off x="1590170" y="2692951"/>
            <a:ext cx="2191255" cy="259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88976"/>
      </p:ext>
    </p:extLst>
  </p:cSld>
  <p:clrMapOvr>
    <a:masterClrMapping/>
  </p:clrMapOvr>
  <p:transition spd="slow" advClick="0" advTm="9941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45CB6-68C8-E966-1397-2BD59E07B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11">
            <a:extLst>
              <a:ext uri="{FF2B5EF4-FFF2-40B4-BE49-F238E27FC236}">
                <a16:creationId xmlns:a16="http://schemas.microsoft.com/office/drawing/2014/main" id="{E7DBFB4A-B9C7-991F-89C8-1EDC547DB2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11368" y="465201"/>
            <a:ext cx="4690872" cy="114300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28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Japanese Society for Investigative Dermatology </a:t>
            </a:r>
            <a:br>
              <a:rPr lang="en-US" sz="28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8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Travel Award Winner</a:t>
            </a:r>
            <a:endParaRPr lang="en-US" sz="2800" i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D4BE3F-CE69-302D-1873-CCE9740033DF}"/>
              </a:ext>
            </a:extLst>
          </p:cNvPr>
          <p:cNvSpPr/>
          <p:nvPr/>
        </p:nvSpPr>
        <p:spPr>
          <a:xfrm>
            <a:off x="0" y="2148840"/>
            <a:ext cx="12192000" cy="401421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30" name="Rectangle 3">
            <a:extLst>
              <a:ext uri="{FF2B5EF4-FFF2-40B4-BE49-F238E27FC236}">
                <a16:creationId xmlns:a16="http://schemas.microsoft.com/office/drawing/2014/main" id="{46250052-4F41-D05B-1411-457325DFA019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494151" y="4470606"/>
            <a:ext cx="7154923" cy="1447800"/>
          </a:xfrm>
        </p:spPr>
        <p:txBody>
          <a:bodyPr>
            <a:normAutofit fontScale="92500"/>
          </a:bodyPr>
          <a:lstStyle/>
          <a:p>
            <a:pPr marL="0" indent="0" fontAlgn="b">
              <a:lnSpc>
                <a:spcPts val="3300"/>
              </a:lnSpc>
              <a:spcBef>
                <a:spcPct val="0"/>
              </a:spcBef>
              <a:buNone/>
              <a:defRPr/>
            </a:pPr>
            <a:r>
              <a:rPr lang="en-US" sz="2400" b="1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“MARCKSL1⁺ Dendritic Cells Orchestrate Fibroblast-Mediated Fibrosis and Represent a Therapeutic Target for Regenerative</a:t>
            </a:r>
          </a:p>
          <a:p>
            <a:pPr marL="0" indent="0" fontAlgn="b">
              <a:lnSpc>
                <a:spcPts val="3300"/>
              </a:lnSpc>
              <a:spcBef>
                <a:spcPct val="0"/>
              </a:spcBef>
              <a:buNone/>
              <a:defRPr/>
            </a:pPr>
            <a:r>
              <a:rPr lang="en-US" sz="2400" b="1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Wound Healing”</a:t>
            </a:r>
            <a:endParaRPr lang="en-US" sz="2400" b="1" spc="3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8131" name="Text Box 6">
            <a:extLst>
              <a:ext uri="{FF2B5EF4-FFF2-40B4-BE49-F238E27FC236}">
                <a16:creationId xmlns:a16="http://schemas.microsoft.com/office/drawing/2014/main" id="{4B969A65-EBA2-5576-FDD9-77D2DBE45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8369" y="3481858"/>
            <a:ext cx="61334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Postdoctoral Researcher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Keio University School of Medicine</a:t>
            </a:r>
          </a:p>
        </p:txBody>
      </p:sp>
      <p:sp>
        <p:nvSpPr>
          <p:cNvPr id="48133" name="Text Box 12">
            <a:extLst>
              <a:ext uri="{FF2B5EF4-FFF2-40B4-BE49-F238E27FC236}">
                <a16:creationId xmlns:a16="http://schemas.microsoft.com/office/drawing/2014/main" id="{16FD1637-76BA-8E7B-2CA6-466766C85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3197" y="2559628"/>
            <a:ext cx="655150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Kento Takaya, M.D., Ph.D.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B4F856-3D66-1CFF-BE1C-0CE33630D9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9" b="10549"/>
          <a:stretch/>
        </p:blipFill>
        <p:spPr>
          <a:xfrm>
            <a:off x="1466345" y="2859236"/>
            <a:ext cx="2191255" cy="259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624034"/>
      </p:ext>
    </p:extLst>
  </p:cSld>
  <p:clrMapOvr>
    <a:masterClrMapping/>
  </p:clrMapOvr>
  <p:transition spd="slow" advClick="0" advTm="9941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11"/>
          <p:cNvSpPr>
            <a:spLocks noGrp="1" noChangeArrowheads="1"/>
          </p:cNvSpPr>
          <p:nvPr>
            <p:ph type="title"/>
          </p:nvPr>
        </p:nvSpPr>
        <p:spPr>
          <a:xfrm>
            <a:off x="2141538" y="638175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en-US" sz="56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</a:br>
            <a:endParaRPr lang="en-US" sz="5600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47106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689100" y="1296989"/>
            <a:ext cx="8694738" cy="1550987"/>
          </a:xfrm>
        </p:spPr>
        <p:txBody>
          <a:bodyPr>
            <a:normAutofit fontScale="77500" lnSpcReduction="20000"/>
          </a:bodyPr>
          <a:lstStyle/>
          <a:p>
            <a:pPr algn="ctr" fontAlgn="b">
              <a:spcBef>
                <a:spcPct val="0"/>
              </a:spcBef>
              <a:buNone/>
              <a:defRPr/>
            </a:pPr>
            <a:r>
              <a:rPr lang="en-US" sz="36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Taiwanese Society for Investigative Dermatology </a:t>
            </a:r>
            <a:br>
              <a:rPr lang="en-US" sz="36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36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Travel Award Winner</a:t>
            </a:r>
          </a:p>
          <a:p>
            <a:pPr algn="ctr" fontAlgn="b">
              <a:spcBef>
                <a:spcPct val="0"/>
              </a:spcBef>
              <a:buNone/>
              <a:defRPr/>
            </a:pPr>
            <a:endParaRPr lang="en-US" sz="3600" b="1" i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 fontAlgn="b">
              <a:spcBef>
                <a:spcPct val="0"/>
              </a:spcBef>
              <a:buNone/>
              <a:defRPr/>
            </a:pPr>
            <a:r>
              <a:rPr lang="en-US" sz="36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2025</a:t>
            </a:r>
            <a:endParaRPr lang="en-US" sz="9600" b="1" dirty="0">
              <a:solidFill>
                <a:srgbClr val="33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2469" name="AutoShape 4" descr="data:image/jpeg;base64,/9j/4AAQSkZJRgABAQAAAQABAAD/2wCEAAkGBxITEhQTEhQTFhUXGBgaGBcXFRocHRodIBogHxodHxkiICsgIx0oIyAfIj0tJywrLy4yFyQ0PjM4NysvMTcBCgoKDg0OGxAQGzMmICYvNzQ3LDY4LTIsNDArLywsNzcyLy81LDc1Lzc0LzI0NCwwLDAsLzAsLy8tLDQsLDQsL//AABEIAEoAXAMBEQACEQEDEQH/xAAbAAACAwEBAQAAAAAAAAAAAAAABQMEBgIBB//EADUQAAIBAwIEBAUCBAcAAAAAAAECEQADIQQSBSIxQRMyUWEGQnGBkSNSFDNisQdDU6Gi0fD/xAAZAQEAAwEBAAAAAAAAAAAAAAAAAQMEAgX/xAAvEQABAwIDBgYDAQADAAAAAAABAAIDESESMfAEQVFhgcETIiORoeFxsdHxBTJC/9oADAMBAAIRAxEAPwD7jREURFEXN24FBZiAB1J7VBIAqVIBJoEs1HGgH2IjMQ0MQCYEwxgAnBgdB19KpdPQ0AVzYbVJVa3xDUlofwrfTBj9hn5p8wA+hqsSSVvQf4uzHHS1Srt7iDW7SPcSWMbgvRBBLEn0UD7xVpkLWguCqEYc4gFW9NqVcSs+hBEEfUHNWNcHZLhzS3NTV0uUURFERREURFEXNy4FBZiAAJJPaoJAFSpAJNAs9qeNkeIbtsm2eVEiWZuwUCQ09fb++N20EVxC3DeStTYBbCb8dyWaDgt/UpLOdPaZOVLYIYGcb5ALYnuOtUsgklbc4RTId+KufMyN1hiNcz2XnFfhiyjqlvThxdUKWNwKVI6so2nm7k59IqJdkY1wDW1rbP8AXNI9pc4El1KK5f8AhRrUto7rITsAtsf04+csMzIq12xll4jTlu5qsbUH2kFee9V+C6xBdu/pbdTbVkVRIS4FJlkET7kZriF4DjbzC3I/hdysJaL+U+4/K0/Ctet62GHXow9COvQn+5rdFIHtqFjkjLHUVyrFWiiIoiKIiiJN8TXyEW2phrjQOUmfUA9AcjrPfFZtpd5Q0ZlaNnbcuO5JeD6Nb+qY7Zs6bktEPEOp5iVHr+MVmhYJJTbytsPzvWiV5ZFnd2f4Wm4il4lDaYABpddslh2AMwK2yB5phP5WOMsviCWcXt3DfsMUQ7HbwzB72z/V7VRKHGRppkbeyuiLQxwrmL+6YJavm6rlwqBYa3tBDH1BmQR96uAkLwa24KolgaRS/FLPjPh5a2L9tSb1rKNv2hRMsYJg9Ko2yMluNo8wyurtkko7A7IqLg2sHipcUgJfRDtJkgwYCgDCghhmevaaiF/mDhk4a6LqVnlLTmFqK3LEiiIoiKIiiJJxbGp055smPOu3r+wgsTMZERAzWWW0rfqnstMV43a+Uu/w7tjwHbbbDFssrSzRMbx2OT+ap/44emTQd+qt24+cDXRPS1wFiioWzPMeoXlEwIH561rq6tgs3lpcpTf1TeJaBcqxccu4kbpcMs7cgYHbEHvWcvOIX3/3krwwYTbVkxtu5RgQpt843FySV9ZgRGR3wAauq7DTcqiG1rvU+uXdYcMitKnkZoU+xaMV2+7DUdFwyzxQrHcBvnwNKvlJuP0LYAujAhsjtmcV5uzu9Ng591vmb53nl2W+r1l5iKIiiIoiKIqHGdQtq34ht746eUR3BLHAE96pmeGNxEVVsTS52EGizXw/qF02qu2m8NLd6LlskEMxc8qg9CBJEVi2dwilLDQB1xxutc7TLGHC5Fj0Wm4hqjbKBbbMbjbSyiQvoW7gdprdI/CRQZ6usbGBwNTkqHFNTcW9ZACiXfaJHNFs9twnrVUr3B4A1b8q2NrSwk6urh1bb0tNaYh1yVXlWBzbj09ABVmM1DSM1xgFC4HJLfjbiS27DWx4bvcgeEWO4gmJCjJzVG2yhsZbYk7lbskZc/FkBvUPBuHG2+nt8/6SQSCApJy88vNmBhselRDFhc1vAdNdV1LJia48TrVFqa3LEiiIoiKIiiLi7bDAqehEVBAIoVINDULL8Y4TbW1aRrhW8rTadVHKZHy9k8s9cmsM0LQ1oJ82463LbFK4uJAtvGt6YfDepv8AhRqFysKLm8N4hPzCB5en+/pVuzvkw+oOvFUztZi8ntwXPFluNftOiWWWyTuZjzJI5v8AjH3ikuIvBaBb3CmPCGEEm/ymeq1cK2wb3CbwkxuHt/70q5z6A0uaZKlrKkVsFmeF6B7t/fqrh8WHNlOUm0Ce5iCwkQMxBrFFGXSYpTe9Bw+1skeGspGLb+a0HB+G+CrSQzsxLMFift69/qTWyGLwxzWWWTGeSYVaqkURFERREURFEUGr0qXFKuJBBHuJ9D2NcvYHChXTXFpqEmv8K1FrcdK65iEcYAVSAoAxkmZ9qyuhkZUxnotAljfQSBdve1f6gFm3lmgH5l2YJIaJJEfRhXVZrjCP7ZQBFY4jooNrV3VM7bZnlYGDEECQCe8NEkdqmkrhe2tFKxNNrq/w3haWQQpYyZ5oMYjEAf8AZ7mrI4WxiyrklL81eq1VIoiKIiiJRrdAxe6yAgtbthWBHm3PvInvG3r1xVL2Ek04f1XseAADxPZFgaoXVDEm2Jk8mRLZaMzG3ywPUUHiYr5dEPhYbZ9VFxH+KJuNaRwYRVhreY8QkjdIgynWD+Kh/iXLR+ua6j8Owcf3y+1H4urbft8TqR/kiObGye0TO72jvUVkNadte6mkQpXv8/XVdka3bMncVEr+nCmEnafWd/UkYp6uqcvtR6Naf3n9LwnW5wTyj/SEGRMf1RPXlp6uqa7J6Oq6p8qXXWbzWrcqWcTuA29YxI3KPuDg104OLRr+KGFgceGvyuW/i5OG2wJg2zHl8hPVvNO/HSKj1NU+PtB4VP8Afn6Xm3WbgMhSDJHh9TOT79IjvM4inqaolYqf6peDteJZHJhEUSdpJYgEyRiV/B3e1THiyKiXBmN+vlVdFp9WqIkuIVAx/SMeWSDklvNMyPSuGiQAD+Lt7oiSf6tDWlZUp1lrUbnNssBMiNmYRYHNMAtPSD71S4Pr5VewsoMXfiodSNb8h+aMbJIHRjPYzBAzyiIzUO8Xd2Ut8Hf3XN63qyx85AuHbm1BUhox1gY655vaoIk+eSkGKnTmqn8XrHW54W9mBx/JABhsCfknb15hXGKUg4e3PXFWYIgRi78vn4V1LOqXdtJ6wC3hzBuXJbH7VKMAfp61ZSQZduJVZMRpXvwH2ult6prepV5kqwtZQZO4CCO3l82ZmlJCHA9PlRWMOaR1+FFdt6kfyEa2pYcpNskY6xJUKe4BnGOtQQ//AMinspBjP/c199VUws6osZuOFkRAtYBd5+UnC7Pz9a6o+uf65/SjFHTL98B9qvbXWsy7w4EWy0Gz5gU3R3/fM+mK59Q59uS6PggGnPjz+l7bTWQpbfIBmDanOzdtHljDbd2fWlJNU5aCExZDvz0adFFc12oVoZmlVLERbiAsqDHNuJxjlzioxvBv212UhkZFu+qfKf6TfsXf5olvYnt9un2rQ2tLrM6lbZKapXKKIiiIoiKIiiIoiKIiiIoiKIiiL//Z"/>
          <p:cNvSpPr>
            <a:spLocks noChangeAspect="1" noChangeArrowheads="1"/>
          </p:cNvSpPr>
          <p:nvPr/>
        </p:nvSpPr>
        <p:spPr bwMode="auto">
          <a:xfrm>
            <a:off x="1673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1800">
              <a:solidFill>
                <a:prstClr val="black"/>
              </a:solidFill>
            </a:endParaRPr>
          </a:p>
        </p:txBody>
      </p:sp>
      <p:pic>
        <p:nvPicPr>
          <p:cNvPr id="9" name="Picture 10" descr="C:\Users\stemwedc\Desktop\Untitled-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255" y="311271"/>
            <a:ext cx="7165889" cy="68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Taiwanese Society for Investigative Dermatology (TSID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975" y="3381884"/>
            <a:ext cx="2633345" cy="263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00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130"/>
    </mc:Choice>
    <mc:Fallback xmlns="">
      <p:transition advClick="0" advTm="913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11"/>
          <p:cNvSpPr>
            <a:spLocks noGrp="1" noChangeArrowheads="1"/>
          </p:cNvSpPr>
          <p:nvPr>
            <p:ph type="title"/>
          </p:nvPr>
        </p:nvSpPr>
        <p:spPr>
          <a:xfrm>
            <a:off x="5611368" y="465201"/>
            <a:ext cx="4498848" cy="114300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28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Taiwanese Society for Investigative Dermatology </a:t>
            </a:r>
            <a:br>
              <a:rPr lang="en-US" sz="28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8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Travel Award Winner</a:t>
            </a:r>
            <a:endParaRPr lang="en-US" sz="2800" i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148840"/>
            <a:ext cx="12192000" cy="401421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31" name="Text Box 6"/>
          <p:cNvSpPr txBox="1">
            <a:spLocks noChangeArrowheads="1"/>
          </p:cNvSpPr>
          <p:nvPr/>
        </p:nvSpPr>
        <p:spPr bwMode="auto">
          <a:xfrm>
            <a:off x="4458844" y="3634258"/>
            <a:ext cx="61334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Assistant Professor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Kaohsiung Chang Gung Memorial Hospital</a:t>
            </a:r>
            <a:endParaRPr lang="en-US" sz="20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8133" name="Text Box 12"/>
          <p:cNvSpPr txBox="1">
            <a:spLocks noChangeArrowheads="1"/>
          </p:cNvSpPr>
          <p:nvPr/>
        </p:nvSpPr>
        <p:spPr bwMode="auto">
          <a:xfrm>
            <a:off x="4439946" y="2818594"/>
            <a:ext cx="615235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  <a:cs typeface="Lato"/>
              </a:rPr>
              <a:t>Han-Chi Tseng, M.D.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04A58F-E84D-440D-AC0B-E091E4FFDC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1" b="21835"/>
          <a:stretch>
            <a:fillRect/>
          </a:stretch>
        </p:blipFill>
        <p:spPr>
          <a:xfrm>
            <a:off x="1723636" y="2864508"/>
            <a:ext cx="2006234" cy="2650472"/>
          </a:xfrm>
          <a:prstGeom prst="rect">
            <a:avLst/>
          </a:prstGeom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09F9916F-7585-927E-95AE-31DF41B70FD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494151" y="4603956"/>
            <a:ext cx="7154923" cy="1447800"/>
          </a:xfrm>
        </p:spPr>
        <p:txBody>
          <a:bodyPr>
            <a:normAutofit/>
          </a:bodyPr>
          <a:lstStyle/>
          <a:p>
            <a:pPr marL="0" indent="0" fontAlgn="b">
              <a:lnSpc>
                <a:spcPts val="3300"/>
              </a:lnSpc>
              <a:spcBef>
                <a:spcPct val="0"/>
              </a:spcBef>
              <a:buNone/>
              <a:defRPr/>
            </a:pPr>
            <a:r>
              <a:rPr lang="en-US" sz="2400" b="1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“The multifaceted and proinflammatory role of fibrinogen beta for various skin cells in hidradenitis suppurativa”</a:t>
            </a:r>
            <a:endParaRPr lang="en-US" sz="2400" b="1" spc="3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85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941"/>
    </mc:Choice>
    <mc:Fallback xmlns="">
      <p:transition advClick="0" advTm="994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292E2-CBE4-FA12-C080-9F24188C5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11">
            <a:extLst>
              <a:ext uri="{FF2B5EF4-FFF2-40B4-BE49-F238E27FC236}">
                <a16:creationId xmlns:a16="http://schemas.microsoft.com/office/drawing/2014/main" id="{025B95C4-B8CA-DBA1-B93C-BE7482A3FB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41538" y="638175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en-US" sz="56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</a:br>
            <a:endParaRPr lang="en-US" sz="5600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47106" name="Rectangle 3">
            <a:extLst>
              <a:ext uri="{FF2B5EF4-FFF2-40B4-BE49-F238E27FC236}">
                <a16:creationId xmlns:a16="http://schemas.microsoft.com/office/drawing/2014/main" id="{B1CA8200-D125-D034-7E84-F7DAA8E2963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1689100" y="1296989"/>
            <a:ext cx="8694738" cy="1550987"/>
          </a:xfrm>
        </p:spPr>
        <p:txBody>
          <a:bodyPr>
            <a:normAutofit fontScale="77500" lnSpcReduction="20000"/>
          </a:bodyPr>
          <a:lstStyle/>
          <a:p>
            <a:pPr algn="ctr" fontAlgn="b">
              <a:spcBef>
                <a:spcPct val="0"/>
              </a:spcBef>
              <a:buNone/>
              <a:defRPr/>
            </a:pPr>
            <a:r>
              <a:rPr lang="en-US" sz="36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Korean Society for Investigative Dermatology </a:t>
            </a:r>
            <a:br>
              <a:rPr lang="en-US" sz="36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36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Travel Award Winner</a:t>
            </a:r>
          </a:p>
          <a:p>
            <a:pPr algn="ctr" fontAlgn="b">
              <a:spcBef>
                <a:spcPct val="0"/>
              </a:spcBef>
              <a:buNone/>
              <a:defRPr/>
            </a:pPr>
            <a:endParaRPr lang="en-US" sz="3600" b="1" i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 fontAlgn="b">
              <a:spcBef>
                <a:spcPct val="0"/>
              </a:spcBef>
              <a:buNone/>
              <a:defRPr/>
            </a:pPr>
            <a:r>
              <a:rPr lang="en-US" sz="36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2025</a:t>
            </a:r>
            <a:endParaRPr lang="en-US" sz="9600" b="1" dirty="0">
              <a:solidFill>
                <a:srgbClr val="33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2469" name="AutoShape 4" descr="data:image/jpeg;base64,/9j/4AAQSkZJRgABAQAAAQABAAD/2wCEAAkGBxITEhQTEhQTFhUXGBgaGBcXFRocHRodIBogHxodHxkiICsgIx0oIyAfIj0tJywrLy4yFyQ0PjM4NysvMTcBCgoKDg0OGxAQGzMmICYvNzQ3LDY4LTIsNDArLywsNzcyLy81LDc1Lzc0LzI0NCwwLDAsLzAsLy8tLDQsLDQsL//AABEIAEoAXAMBEQACEQEDEQH/xAAbAAACAwEBAQAAAAAAAAAAAAAABQMEBgIBB//EADUQAAIBAwIEBAUCBAcAAAAAAAECEQADIQQSBSIxQRMyUWEGQnGBkSNSFDNisQdDU6Gi0fD/xAAZAQEAAwEBAAAAAAAAAAAAAAAAAQMEAgX/xAAvEQABAwIDBgYDAQADAAAAAAABAAIDESESMfAEQVFhgcETIiORoeFxsdHxBTJC/9oADAMBAAIRAxEAPwD7jREURFEXN24FBZiAB1J7VBIAqVIBJoEs1HGgH2IjMQ0MQCYEwxgAnBgdB19KpdPQ0AVzYbVJVa3xDUlofwrfTBj9hn5p8wA+hqsSSVvQf4uzHHS1Srt7iDW7SPcSWMbgvRBBLEn0UD7xVpkLWguCqEYc4gFW9NqVcSs+hBEEfUHNWNcHZLhzS3NTV0uUURFERREURFEXNy4FBZiAAJJPaoJAFSpAJNAs9qeNkeIbtsm2eVEiWZuwUCQ09fb++N20EVxC3DeStTYBbCb8dyWaDgt/UpLOdPaZOVLYIYGcb5ALYnuOtUsgklbc4RTId+KufMyN1hiNcz2XnFfhiyjqlvThxdUKWNwKVI6so2nm7k59IqJdkY1wDW1rbP8AXNI9pc4El1KK5f8AhRrUto7rITsAtsf04+csMzIq12xll4jTlu5qsbUH2kFee9V+C6xBdu/pbdTbVkVRIS4FJlkET7kZriF4DjbzC3I/hdysJaL+U+4/K0/Ctet62GHXow9COvQn+5rdFIHtqFjkjLHUVyrFWiiIoiKIiiJN8TXyEW2phrjQOUmfUA9AcjrPfFZtpd5Q0ZlaNnbcuO5JeD6Nb+qY7Zs6bktEPEOp5iVHr+MVmhYJJTbytsPzvWiV5ZFnd2f4Wm4il4lDaYABpddslh2AMwK2yB5phP5WOMsviCWcXt3DfsMUQ7HbwzB72z/V7VRKHGRppkbeyuiLQxwrmL+6YJavm6rlwqBYa3tBDH1BmQR96uAkLwa24KolgaRS/FLPjPh5a2L9tSb1rKNv2hRMsYJg9Ko2yMluNo8wyurtkko7A7IqLg2sHipcUgJfRDtJkgwYCgDCghhmevaaiF/mDhk4a6LqVnlLTmFqK3LEiiIoiKIiiJJxbGp055smPOu3r+wgsTMZERAzWWW0rfqnstMV43a+Uu/w7tjwHbbbDFssrSzRMbx2OT+ap/44emTQd+qt24+cDXRPS1wFiioWzPMeoXlEwIH561rq6tgs3lpcpTf1TeJaBcqxccu4kbpcMs7cgYHbEHvWcvOIX3/3krwwYTbVkxtu5RgQpt843FySV9ZgRGR3wAauq7DTcqiG1rvU+uXdYcMitKnkZoU+xaMV2+7DUdFwyzxQrHcBvnwNKvlJuP0LYAujAhsjtmcV5uzu9Ng591vmb53nl2W+r1l5iKIiiIoiKIqHGdQtq34ht746eUR3BLHAE96pmeGNxEVVsTS52EGizXw/qF02qu2m8NLd6LlskEMxc8qg9CBJEVi2dwilLDQB1xxutc7TLGHC5Fj0Wm4hqjbKBbbMbjbSyiQvoW7gdprdI/CRQZ6usbGBwNTkqHFNTcW9ZACiXfaJHNFs9twnrVUr3B4A1b8q2NrSwk6urh1bb0tNaYh1yVXlWBzbj09ABVmM1DSM1xgFC4HJLfjbiS27DWx4bvcgeEWO4gmJCjJzVG2yhsZbYk7lbskZc/FkBvUPBuHG2+nt8/6SQSCApJy88vNmBhselRDFhc1vAdNdV1LJia48TrVFqa3LEiiIoiKIiiLi7bDAqehEVBAIoVINDULL8Y4TbW1aRrhW8rTadVHKZHy9k8s9cmsM0LQ1oJ82463LbFK4uJAtvGt6YfDepv8AhRqFysKLm8N4hPzCB5en+/pVuzvkw+oOvFUztZi8ntwXPFluNftOiWWWyTuZjzJI5v8AjH3ikuIvBaBb3CmPCGEEm/ymeq1cK2wb3CbwkxuHt/70q5z6A0uaZKlrKkVsFmeF6B7t/fqrh8WHNlOUm0Ce5iCwkQMxBrFFGXSYpTe9Bw+1skeGspGLb+a0HB+G+CrSQzsxLMFift69/qTWyGLwxzWWWTGeSYVaqkURFERREURFEUGr0qXFKuJBBHuJ9D2NcvYHChXTXFpqEmv8K1FrcdK65iEcYAVSAoAxkmZ9qyuhkZUxnotAljfQSBdve1f6gFm3lmgH5l2YJIaJJEfRhXVZrjCP7ZQBFY4jooNrV3VM7bZnlYGDEECQCe8NEkdqmkrhe2tFKxNNrq/w3haWQQpYyZ5oMYjEAf8AZ7mrI4WxiyrklL81eq1VIoiKIiiJRrdAxe6yAgtbthWBHm3PvInvG3r1xVL2Ek04f1XseAADxPZFgaoXVDEm2Jk8mRLZaMzG3ywPUUHiYr5dEPhYbZ9VFxH+KJuNaRwYRVhreY8QkjdIgynWD+Kh/iXLR+ua6j8Owcf3y+1H4urbft8TqR/kiObGye0TO72jvUVkNadte6mkQpXv8/XVdka3bMncVEr+nCmEnafWd/UkYp6uqcvtR6Naf3n9LwnW5wTyj/SEGRMf1RPXlp6uqa7J6Oq6p8qXXWbzWrcqWcTuA29YxI3KPuDg104OLRr+KGFgceGvyuW/i5OG2wJg2zHl8hPVvNO/HSKj1NU+PtB4VP8Afn6Xm3WbgMhSDJHh9TOT79IjvM4inqaolYqf6peDteJZHJhEUSdpJYgEyRiV/B3e1THiyKiXBmN+vlVdFp9WqIkuIVAx/SMeWSDklvNMyPSuGiQAD+Lt7oiSf6tDWlZUp1lrUbnNssBMiNmYRYHNMAtPSD71S4Pr5VewsoMXfiodSNb8h+aMbJIHRjPYzBAzyiIzUO8Xd2Ut8Hf3XN63qyx85AuHbm1BUhox1gY655vaoIk+eSkGKnTmqn8XrHW54W9mBx/JABhsCfknb15hXGKUg4e3PXFWYIgRi78vn4V1LOqXdtJ6wC3hzBuXJbH7VKMAfp61ZSQZduJVZMRpXvwH2ult6prepV5kqwtZQZO4CCO3l82ZmlJCHA9PlRWMOaR1+FFdt6kfyEa2pYcpNskY6xJUKe4BnGOtQQ//AMinspBjP/c199VUws6osZuOFkRAtYBd5+UnC7Pz9a6o+uf65/SjFHTL98B9qvbXWsy7w4EWy0Gz5gU3R3/fM+mK59Q59uS6PggGnPjz+l7bTWQpbfIBmDanOzdtHljDbd2fWlJNU5aCExZDvz0adFFc12oVoZmlVLERbiAsqDHNuJxjlzioxvBv212UhkZFu+qfKf6TfsXf5olvYnt9un2rQ2tLrM6lbZKapXKKIiiIoiKIiiIoiKIiiIoiKIiiL//Z">
            <a:extLst>
              <a:ext uri="{FF2B5EF4-FFF2-40B4-BE49-F238E27FC236}">
                <a16:creationId xmlns:a16="http://schemas.microsoft.com/office/drawing/2014/main" id="{94B95EAC-227C-389C-A5AE-19D979B769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3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1800">
              <a:solidFill>
                <a:prstClr val="black"/>
              </a:solidFill>
            </a:endParaRPr>
          </a:p>
        </p:txBody>
      </p:sp>
      <p:pic>
        <p:nvPicPr>
          <p:cNvPr id="9" name="Picture 10" descr="C:\Users\stemwedc\Desktop\Untitled-1.gif">
            <a:extLst>
              <a:ext uri="{FF2B5EF4-FFF2-40B4-BE49-F238E27FC236}">
                <a16:creationId xmlns:a16="http://schemas.microsoft.com/office/drawing/2014/main" id="{D2CDA448-0203-C9A7-0DD7-CF45F8755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255" y="311271"/>
            <a:ext cx="7165889" cy="68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FA57E44-E7E9-7953-1957-1173AA02C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79975" y="3381884"/>
            <a:ext cx="2633345" cy="263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26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130"/>
    </mc:Choice>
    <mc:Fallback xmlns="">
      <p:transition advClick="0" advTm="913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4EBC9-6A19-0E4C-3F62-D526A2101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11">
            <a:extLst>
              <a:ext uri="{FF2B5EF4-FFF2-40B4-BE49-F238E27FC236}">
                <a16:creationId xmlns:a16="http://schemas.microsoft.com/office/drawing/2014/main" id="{4867CEA0-92B3-36A4-3C80-B015271679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11368" y="465201"/>
            <a:ext cx="4690872" cy="114300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28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Korean Society for Investigative Dermatology </a:t>
            </a:r>
            <a:br>
              <a:rPr lang="en-US" sz="28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8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Travel Award Winner</a:t>
            </a:r>
            <a:endParaRPr lang="en-US" sz="2800" i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8D0323-9285-5A72-1735-1D010039C520}"/>
              </a:ext>
            </a:extLst>
          </p:cNvPr>
          <p:cNvSpPr/>
          <p:nvPr/>
        </p:nvSpPr>
        <p:spPr>
          <a:xfrm>
            <a:off x="0" y="2148840"/>
            <a:ext cx="12192000" cy="401421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30" name="Rectangle 3">
            <a:extLst>
              <a:ext uri="{FF2B5EF4-FFF2-40B4-BE49-F238E27FC236}">
                <a16:creationId xmlns:a16="http://schemas.microsoft.com/office/drawing/2014/main" id="{AFFD07FF-D55B-B067-4D2C-391B6D8F71D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494151" y="4470606"/>
            <a:ext cx="7154923" cy="1447800"/>
          </a:xfrm>
        </p:spPr>
        <p:txBody>
          <a:bodyPr>
            <a:normAutofit/>
          </a:bodyPr>
          <a:lstStyle/>
          <a:p>
            <a:pPr marL="0" indent="0" fontAlgn="b">
              <a:lnSpc>
                <a:spcPts val="3300"/>
              </a:lnSpc>
              <a:spcBef>
                <a:spcPct val="0"/>
              </a:spcBef>
              <a:buNone/>
              <a:defRPr/>
            </a:pPr>
            <a:r>
              <a:rPr lang="en-US" sz="2400" b="1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“Spatial immune microenvironment of clonal CXCL13⁺CD4⁺ T cells and Tregs within tertiary lymphoid structures of chronic skin lesions in pemphigus”</a:t>
            </a:r>
            <a:endParaRPr lang="en-US" sz="2400" b="1" spc="3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8131" name="Text Box 6">
            <a:extLst>
              <a:ext uri="{FF2B5EF4-FFF2-40B4-BE49-F238E27FC236}">
                <a16:creationId xmlns:a16="http://schemas.microsoft.com/office/drawing/2014/main" id="{E7D41534-F1D5-512C-F77C-AA23C23DE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8369" y="3481858"/>
            <a:ext cx="61334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Postdoctoral Researcher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Yonsei University College of Medicine</a:t>
            </a:r>
          </a:p>
        </p:txBody>
      </p:sp>
      <p:sp>
        <p:nvSpPr>
          <p:cNvPr id="48133" name="Text Box 12">
            <a:extLst>
              <a:ext uri="{FF2B5EF4-FFF2-40B4-BE49-F238E27FC236}">
                <a16:creationId xmlns:a16="http://schemas.microsoft.com/office/drawing/2014/main" id="{6C2EE71A-67B2-A6CF-DE05-EBFD51E36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3197" y="2559628"/>
            <a:ext cx="655150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 Yeong Lee, Ph.D.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EB84B4-F30E-F0B3-4EA0-869265F285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6" b="5606"/>
          <a:stretch/>
        </p:blipFill>
        <p:spPr>
          <a:xfrm>
            <a:off x="1466345" y="2859236"/>
            <a:ext cx="2191255" cy="259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09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941"/>
    </mc:Choice>
    <mc:Fallback xmlns="">
      <p:transition advClick="0" advTm="994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11"/>
          <p:cNvSpPr>
            <a:spLocks noGrp="1" noChangeArrowheads="1"/>
          </p:cNvSpPr>
          <p:nvPr>
            <p:ph type="title"/>
          </p:nvPr>
        </p:nvSpPr>
        <p:spPr>
          <a:xfrm>
            <a:off x="2141538" y="638175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en-US" sz="56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</a:br>
            <a:endParaRPr lang="en-US" sz="5600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47106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689100" y="1296989"/>
            <a:ext cx="8694738" cy="1550987"/>
          </a:xfrm>
        </p:spPr>
        <p:txBody>
          <a:bodyPr>
            <a:normAutofit fontScale="77500" lnSpcReduction="20000"/>
          </a:bodyPr>
          <a:lstStyle/>
          <a:p>
            <a:pPr algn="ctr" fontAlgn="b">
              <a:spcBef>
                <a:spcPct val="0"/>
              </a:spcBef>
              <a:buNone/>
              <a:defRPr/>
            </a:pPr>
            <a:r>
              <a:rPr lang="en-US" sz="36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European Society for Dermatologic Research</a:t>
            </a:r>
            <a:br>
              <a:rPr lang="en-US" sz="36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36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Travel Award Winners</a:t>
            </a:r>
          </a:p>
          <a:p>
            <a:pPr algn="ctr" fontAlgn="b">
              <a:spcBef>
                <a:spcPct val="0"/>
              </a:spcBef>
              <a:buNone/>
              <a:defRPr/>
            </a:pPr>
            <a:endParaRPr lang="en-US" sz="3600" b="1" i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 fontAlgn="b">
              <a:spcBef>
                <a:spcPct val="0"/>
              </a:spcBef>
              <a:buNone/>
              <a:defRPr/>
            </a:pPr>
            <a:r>
              <a:rPr lang="en-US" sz="36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2025</a:t>
            </a:r>
            <a:endParaRPr lang="en-US" sz="9600" b="1" dirty="0">
              <a:solidFill>
                <a:srgbClr val="33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2469" name="AutoShape 4" descr="data:image/jpeg;base64,/9j/4AAQSkZJRgABAQAAAQABAAD/2wCEAAkGBxITEhQTEhQTFhUXGBgaGBcXFRocHRodIBogHxodHxkiICsgIx0oIyAfIj0tJywrLy4yFyQ0PjM4NysvMTcBCgoKDg0OGxAQGzMmICYvNzQ3LDY4LTIsNDArLywsNzcyLy81LDc1Lzc0LzI0NCwwLDAsLzAsLy8tLDQsLDQsL//AABEIAEoAXAMBEQACEQEDEQH/xAAbAAACAwEBAQAAAAAAAAAAAAAABQMEBgIBB//EADUQAAIBAwIEBAUCBAcAAAAAAAECEQADIQQSBSIxQRMyUWEGQnGBkSNSFDNisQdDU6Gi0fD/xAAZAQEAAwEBAAAAAAAAAAAAAAAAAQMEAgX/xAAvEQABAwIDBgYDAQADAAAAAAABAAIDESESMfAEQVFhgcETIiORoeFxsdHxBTJC/9oADAMBAAIRAxEAPwD7jREURFEXN24FBZiAB1J7VBIAqVIBJoEs1HGgH2IjMQ0MQCYEwxgAnBgdB19KpdPQ0AVzYbVJVa3xDUlofwrfTBj9hn5p8wA+hqsSSVvQf4uzHHS1Srt7iDW7SPcSWMbgvRBBLEn0UD7xVpkLWguCqEYc4gFW9NqVcSs+hBEEfUHNWNcHZLhzS3NTV0uUURFERREURFEXNy4FBZiAAJJPaoJAFSpAJNAs9qeNkeIbtsm2eVEiWZuwUCQ09fb++N20EVxC3DeStTYBbCb8dyWaDgt/UpLOdPaZOVLYIYGcb5ALYnuOtUsgklbc4RTId+KufMyN1hiNcz2XnFfhiyjqlvThxdUKWNwKVI6so2nm7k59IqJdkY1wDW1rbP8AXNI9pc4El1KK5f8AhRrUto7rITsAtsf04+csMzIq12xll4jTlu5qsbUH2kFee9V+C6xBdu/pbdTbVkVRIS4FJlkET7kZriF4DjbzC3I/hdysJaL+U+4/K0/Ctet62GHXow9COvQn+5rdFIHtqFjkjLHUVyrFWiiIoiKIiiJN8TXyEW2phrjQOUmfUA9AcjrPfFZtpd5Q0ZlaNnbcuO5JeD6Nb+qY7Zs6bktEPEOp5iVHr+MVmhYJJTbytsPzvWiV5ZFnd2f4Wm4il4lDaYABpddslh2AMwK2yB5phP5WOMsviCWcXt3DfsMUQ7HbwzB72z/V7VRKHGRppkbeyuiLQxwrmL+6YJavm6rlwqBYa3tBDH1BmQR96uAkLwa24KolgaRS/FLPjPh5a2L9tSb1rKNv2hRMsYJg9Ko2yMluNo8wyurtkko7A7IqLg2sHipcUgJfRDtJkgwYCgDCghhmevaaiF/mDhk4a6LqVnlLTmFqK3LEiiIoiKIiiJJxbGp055smPOu3r+wgsTMZERAzWWW0rfqnstMV43a+Uu/w7tjwHbbbDFssrSzRMbx2OT+ap/44emTQd+qt24+cDXRPS1wFiioWzPMeoXlEwIH561rq6tgs3lpcpTf1TeJaBcqxccu4kbpcMs7cgYHbEHvWcvOIX3/3krwwYTbVkxtu5RgQpt843FySV9ZgRGR3wAauq7DTcqiG1rvU+uXdYcMitKnkZoU+xaMV2+7DUdFwyzxQrHcBvnwNKvlJuP0LYAujAhsjtmcV5uzu9Ng591vmb53nl2W+r1l5iKIiiIoiKIqHGdQtq34ht746eUR3BLHAE96pmeGNxEVVsTS52EGizXw/qF02qu2m8NLd6LlskEMxc8qg9CBJEVi2dwilLDQB1xxutc7TLGHC5Fj0Wm4hqjbKBbbMbjbSyiQvoW7gdprdI/CRQZ6usbGBwNTkqHFNTcW9ZACiXfaJHNFs9twnrVUr3B4A1b8q2NrSwk6urh1bb0tNaYh1yVXlWBzbj09ABVmM1DSM1xgFC4HJLfjbiS27DWx4bvcgeEWO4gmJCjJzVG2yhsZbYk7lbskZc/FkBvUPBuHG2+nt8/6SQSCApJy88vNmBhselRDFhc1vAdNdV1LJia48TrVFqa3LEiiIoiKIiiLi7bDAqehEVBAIoVINDULL8Y4TbW1aRrhW8rTadVHKZHy9k8s9cmsM0LQ1oJ82463LbFK4uJAtvGt6YfDepv8AhRqFysKLm8N4hPzCB5en+/pVuzvkw+oOvFUztZi8ntwXPFluNftOiWWWyTuZjzJI5v8AjH3ikuIvBaBb3CmPCGEEm/ymeq1cK2wb3CbwkxuHt/70q5z6A0uaZKlrKkVsFmeF6B7t/fqrh8WHNlOUm0Ce5iCwkQMxBrFFGXSYpTe9Bw+1skeGspGLb+a0HB+G+CrSQzsxLMFift69/qTWyGLwxzWWWTGeSYVaqkURFERREURFEUGr0qXFKuJBBHuJ9D2NcvYHChXTXFpqEmv8K1FrcdK65iEcYAVSAoAxkmZ9qyuhkZUxnotAljfQSBdve1f6gFm3lmgH5l2YJIaJJEfRhXVZrjCP7ZQBFY4jooNrV3VM7bZnlYGDEECQCe8NEkdqmkrhe2tFKxNNrq/w3haWQQpYyZ5oMYjEAf8AZ7mrI4WxiyrklL81eq1VIoiKIiiJRrdAxe6yAgtbthWBHm3PvInvG3r1xVL2Ek04f1XseAADxPZFgaoXVDEm2Jk8mRLZaMzG3ywPUUHiYr5dEPhYbZ9VFxH+KJuNaRwYRVhreY8QkjdIgynWD+Kh/iXLR+ua6j8Owcf3y+1H4urbft8TqR/kiObGye0TO72jvUVkNadte6mkQpXv8/XVdka3bMncVEr+nCmEnafWd/UkYp6uqcvtR6Naf3n9LwnW5wTyj/SEGRMf1RPXlp6uqa7J6Oq6p8qXXWbzWrcqWcTuA29YxI3KPuDg104OLRr+KGFgceGvyuW/i5OG2wJg2zHl8hPVvNO/HSKj1NU+PtB4VP8Afn6Xm3WbgMhSDJHh9TOT79IjvM4inqaolYqf6peDteJZHJhEUSdpJYgEyRiV/B3e1THiyKiXBmN+vlVdFp9WqIkuIVAx/SMeWSDklvNMyPSuGiQAD+Lt7oiSf6tDWlZUp1lrUbnNssBMiNmYRYHNMAtPSD71S4Pr5VewsoMXfiodSNb8h+aMbJIHRjPYzBAzyiIzUO8Xd2Ut8Hf3XN63qyx85AuHbm1BUhox1gY655vaoIk+eSkGKnTmqn8XrHW54W9mBx/JABhsCfknb15hXGKUg4e3PXFWYIgRi78vn4V1LOqXdtJ6wC3hzBuXJbH7VKMAfp61ZSQZduJVZMRpXvwH2ult6prepV5kqwtZQZO4CCO3l82ZmlJCHA9PlRWMOaR1+FFdt6kfyEa2pYcpNskY6xJUKe4BnGOtQQ//AMinspBjP/c199VUws6osZuOFkRAtYBd5+UnC7Pz9a6o+uf65/SjFHTL98B9qvbXWsy7w4EWy0Gz5gU3R3/fM+mK59Q59uS6PggGnPjz+l7bTWQpbfIBmDanOzdtHljDbd2fWlJNU5aCExZDvz0adFFc12oVoZmlVLERbiAsqDHNuJxjlzioxvBv212UhkZFu+qfKf6TfsXf5olvYnt9un2rQ2tLrM6lbZKapXKKIiiIoiKIiiIoiKIiiIoiKIiiL//Z"/>
          <p:cNvSpPr>
            <a:spLocks noChangeAspect="1" noChangeArrowheads="1"/>
          </p:cNvSpPr>
          <p:nvPr/>
        </p:nvSpPr>
        <p:spPr bwMode="auto">
          <a:xfrm>
            <a:off x="1673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1800">
              <a:solidFill>
                <a:prstClr val="black"/>
              </a:solidFill>
            </a:endParaRPr>
          </a:p>
        </p:txBody>
      </p:sp>
      <p:pic>
        <p:nvPicPr>
          <p:cNvPr id="9" name="Picture 10" descr="C:\Users\stemwedc\Desktop\Untitled-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255" y="311271"/>
            <a:ext cx="7165889" cy="68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ESDR – European Society for Dermatological Resear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189" y="3783724"/>
            <a:ext cx="2575035" cy="257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47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130"/>
    </mc:Choice>
    <mc:Fallback xmlns="">
      <p:transition advClick="0" advTm="913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148840"/>
            <a:ext cx="12192000" cy="401421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466274" y="4394406"/>
            <a:ext cx="7992657" cy="1447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fontAlgn="b">
              <a:lnSpc>
                <a:spcPts val="3300"/>
              </a:lnSpc>
              <a:spcBef>
                <a:spcPct val="0"/>
              </a:spcBef>
              <a:buNone/>
              <a:defRPr/>
            </a:pPr>
            <a:r>
              <a:rPr lang="en-US" sz="2800" b="1" spc="300" baseline="30000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“A shift towards a type I immune response in chronic atopic dermatitis </a:t>
            </a:r>
            <a:r>
              <a:rPr lang="en-US" sz="2800" b="1" spc="300" baseline="30000" dirty="0" err="1">
                <a:solidFill>
                  <a:schemeClr val="bg1"/>
                </a:solidFill>
                <a:latin typeface="Lato"/>
                <a:ea typeface="Lato"/>
                <a:cs typeface="Lato"/>
              </a:rPr>
              <a:t>favours</a:t>
            </a:r>
            <a:r>
              <a:rPr lang="en-US" sz="2800" b="1" spc="300" baseline="30000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 an IL-15 dependent tissue resident memory cell niche”</a:t>
            </a:r>
            <a:endParaRPr lang="en-US" sz="2800" b="1" spc="300" dirty="0">
              <a:solidFill>
                <a:schemeClr val="bg1"/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48131" name="Text Box 6"/>
          <p:cNvSpPr txBox="1">
            <a:spLocks noChangeArrowheads="1"/>
          </p:cNvSpPr>
          <p:nvPr/>
        </p:nvSpPr>
        <p:spPr bwMode="auto">
          <a:xfrm>
            <a:off x="4468369" y="3481858"/>
            <a:ext cx="673285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Assistant Professor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Johannes Gutenberg University Medical Center Mainz</a:t>
            </a:r>
          </a:p>
        </p:txBody>
      </p:sp>
      <p:sp>
        <p:nvSpPr>
          <p:cNvPr id="48133" name="Text Box 12"/>
          <p:cNvSpPr txBox="1">
            <a:spLocks noChangeArrowheads="1"/>
          </p:cNvSpPr>
          <p:nvPr/>
        </p:nvSpPr>
        <p:spPr bwMode="auto">
          <a:xfrm>
            <a:off x="4383197" y="2559628"/>
            <a:ext cx="673285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Caroline Mann, M.D., Ph.D.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04A58F-E84D-440D-AC0B-E091E4FFDC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08"/>
          <a:stretch>
            <a:fillRect/>
          </a:stretch>
        </p:blipFill>
        <p:spPr>
          <a:xfrm>
            <a:off x="1720748" y="2913571"/>
            <a:ext cx="1994002" cy="2277554"/>
          </a:xfrm>
          <a:prstGeom prst="rect">
            <a:avLst/>
          </a:prstGeom>
        </p:spPr>
      </p:pic>
      <p:sp>
        <p:nvSpPr>
          <p:cNvPr id="9" name="Rectangle 11"/>
          <p:cNvSpPr txBox="1">
            <a:spLocks noChangeArrowheads="1"/>
          </p:cNvSpPr>
          <p:nvPr/>
        </p:nvSpPr>
        <p:spPr>
          <a:xfrm>
            <a:off x="5611368" y="465201"/>
            <a:ext cx="55046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6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European Society for Dermatological Research Travel Award Winner</a:t>
            </a:r>
            <a:endParaRPr lang="en-US" sz="3600" i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22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941"/>
    </mc:Choice>
    <mc:Fallback xmlns="">
      <p:transition advClick="0" advTm="994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11"/>
          <p:cNvSpPr>
            <a:spLocks noGrp="1" noChangeArrowheads="1"/>
          </p:cNvSpPr>
          <p:nvPr>
            <p:ph type="title"/>
          </p:nvPr>
        </p:nvSpPr>
        <p:spPr>
          <a:xfrm>
            <a:off x="2141538" y="638175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en-US" sz="56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</a:br>
            <a:endParaRPr lang="en-US" sz="5600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47106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757917" y="973902"/>
            <a:ext cx="8442251" cy="1550987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 fontAlgn="b">
              <a:spcBef>
                <a:spcPct val="0"/>
              </a:spcBef>
              <a:buNone/>
              <a:defRPr/>
            </a:pPr>
            <a:r>
              <a:rPr lang="en-US" sz="48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  <a:cs typeface="Lato"/>
              </a:rPr>
              <a:t>Molly Kulesz-Martin, Ph.D. Director’s Awards </a:t>
            </a:r>
          </a:p>
          <a:p>
            <a:pPr algn="ctr" fontAlgn="b">
              <a:spcBef>
                <a:spcPct val="0"/>
              </a:spcBef>
              <a:buNone/>
              <a:defRPr/>
            </a:pPr>
            <a:r>
              <a:rPr lang="en-US" sz="54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2025</a:t>
            </a:r>
            <a:endParaRPr lang="en-US" sz="16600" b="1" dirty="0">
              <a:solidFill>
                <a:srgbClr val="33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2469" name="AutoShape 4" descr="data:image/jpeg;base64,/9j/4AAQSkZJRgABAQAAAQABAAD/2wCEAAkGBxITEhQTEhQTFhUXGBgaGBcXFRocHRodIBogHxodHxkiICsgIx0oIyAfIj0tJywrLy4yFyQ0PjM4NysvMTcBCgoKDg0OGxAQGzMmICYvNzQ3LDY4LTIsNDArLywsNzcyLy81LDc1Lzc0LzI0NCwwLDAsLzAsLy8tLDQsLDQsL//AABEIAEoAXAMBEQACEQEDEQH/xAAbAAACAwEBAQAAAAAAAAAAAAAABQMEBgIBB//EADUQAAIBAwIEBAUCBAcAAAAAAAECEQADIQQSBSIxQRMyUWEGQnGBkSNSFDNisQdDU6Gi0fD/xAAZAQEAAwEBAAAAAAAAAAAAAAAAAQMEAgX/xAAvEQABAwIDBgYDAQADAAAAAAABAAIDESESMfAEQVFhgcETIiORoeFxsdHxBTJC/9oADAMBAAIRAxEAPwD7jREURFEXN24FBZiAB1J7VBIAqVIBJoEs1HGgH2IjMQ0MQCYEwxgAnBgdB19KpdPQ0AVzYbVJVa3xDUlofwrfTBj9hn5p8wA+hqsSSVvQf4uzHHS1Srt7iDW7SPcSWMbgvRBBLEn0UD7xVpkLWguCqEYc4gFW9NqVcSs+hBEEfUHNWNcHZLhzS3NTV0uUURFERREURFEXNy4FBZiAAJJPaoJAFSpAJNAs9qeNkeIbtsm2eVEiWZuwUCQ09fb++N20EVxC3DeStTYBbCb8dyWaDgt/UpLOdPaZOVLYIYGcb5ALYnuOtUsgklbc4RTId+KufMyN1hiNcz2XnFfhiyjqlvThxdUKWNwKVI6so2nm7k59IqJdkY1wDW1rbP8AXNI9pc4El1KK5f8AhRrUto7rITsAtsf04+csMzIq12xll4jTlu5qsbUH2kFee9V+C6xBdu/pbdTbVkVRIS4FJlkET7kZriF4DjbzC3I/hdysJaL+U+4/K0/Ctet62GHXow9COvQn+5rdFIHtqFjkjLHUVyrFWiiIoiKIiiJN8TXyEW2phrjQOUmfUA9AcjrPfFZtpd5Q0ZlaNnbcuO5JeD6Nb+qY7Zs6bktEPEOp5iVHr+MVmhYJJTbytsPzvWiV5ZFnd2f4Wm4il4lDaYABpddslh2AMwK2yB5phP5WOMsviCWcXt3DfsMUQ7HbwzB72z/V7VRKHGRppkbeyuiLQxwrmL+6YJavm6rlwqBYa3tBDH1BmQR96uAkLwa24KolgaRS/FLPjPh5a2L9tSb1rKNv2hRMsYJg9Ko2yMluNo8wyurtkko7A7IqLg2sHipcUgJfRDtJkgwYCgDCghhmevaaiF/mDhk4a6LqVnlLTmFqK3LEiiIoiKIiiJJxbGp055smPOu3r+wgsTMZERAzWWW0rfqnstMV43a+Uu/w7tjwHbbbDFssrSzRMbx2OT+ap/44emTQd+qt24+cDXRPS1wFiioWzPMeoXlEwIH561rq6tgs3lpcpTf1TeJaBcqxccu4kbpcMs7cgYHbEHvWcvOIX3/3krwwYTbVkxtu5RgQpt843FySV9ZgRGR3wAauq7DTcqiG1rvU+uXdYcMitKnkZoU+xaMV2+7DUdFwyzxQrHcBvnwNKvlJuP0LYAujAhsjtmcV5uzu9Ng591vmb53nl2W+r1l5iKIiiIoiKIqHGdQtq34ht746eUR3BLHAE96pmeGNxEVVsTS52EGizXw/qF02qu2m8NLd6LlskEMxc8qg9CBJEVi2dwilLDQB1xxutc7TLGHC5Fj0Wm4hqjbKBbbMbjbSyiQvoW7gdprdI/CRQZ6usbGBwNTkqHFNTcW9ZACiXfaJHNFs9twnrVUr3B4A1b8q2NrSwk6urh1bb0tNaYh1yVXlWBzbj09ABVmM1DSM1xgFC4HJLfjbiS27DWx4bvcgeEWO4gmJCjJzVG2yhsZbYk7lbskZc/FkBvUPBuHG2+nt8/6SQSCApJy88vNmBhselRDFhc1vAdNdV1LJia48TrVFqa3LEiiIoiKIiiLi7bDAqehEVBAIoVINDULL8Y4TbW1aRrhW8rTadVHKZHy9k8s9cmsM0LQ1oJ82463LbFK4uJAtvGt6YfDepv8AhRqFysKLm8N4hPzCB5en+/pVuzvkw+oOvFUztZi8ntwXPFluNftOiWWWyTuZjzJI5v8AjH3ikuIvBaBb3CmPCGEEm/ymeq1cK2wb3CbwkxuHt/70q5z6A0uaZKlrKkVsFmeF6B7t/fqrh8WHNlOUm0Ce5iCwkQMxBrFFGXSYpTe9Bw+1skeGspGLb+a0HB+G+CrSQzsxLMFift69/qTWyGLwxzWWWTGeSYVaqkURFERREURFEUGr0qXFKuJBBHuJ9D2NcvYHChXTXFpqEmv8K1FrcdK65iEcYAVSAoAxkmZ9qyuhkZUxnotAljfQSBdve1f6gFm3lmgH5l2YJIaJJEfRhXVZrjCP7ZQBFY4jooNrV3VM7bZnlYGDEECQCe8NEkdqmkrhe2tFKxNNrq/w3haWQQpYyZ5oMYjEAf8AZ7mrI4WxiyrklL81eq1VIoiKIiiJRrdAxe6yAgtbthWBHm3PvInvG3r1xVL2Ek04f1XseAADxPZFgaoXVDEm2Jk8mRLZaMzG3ywPUUHiYr5dEPhYbZ9VFxH+KJuNaRwYRVhreY8QkjdIgynWD+Kh/iXLR+ua6j8Owcf3y+1H4urbft8TqR/kiObGye0TO72jvUVkNadte6mkQpXv8/XVdka3bMncVEr+nCmEnafWd/UkYp6uqcvtR6Naf3n9LwnW5wTyj/SEGRMf1RPXlp6uqa7J6Oq6p8qXXWbzWrcqWcTuA29YxI3KPuDg104OLRr+KGFgceGvyuW/i5OG2wJg2zHl8hPVvNO/HSKj1NU+PtB4VP8Afn6Xm3WbgMhSDJHh9TOT79IjvM4inqaolYqf6peDteJZHJhEUSdpJYgEyRiV/B3e1THiyKiXBmN+vlVdFp9WqIkuIVAx/SMeWSDklvNMyPSuGiQAD+Lt7oiSf6tDWlZUp1lrUbnNssBMiNmYRYHNMAtPSD71S4Pr5VewsoMXfiodSNb8h+aMbJIHRjPYzBAzyiIzUO8Xd2Ut8Hf3XN63qyx85AuHbm1BUhox1gY655vaoIk+eSkGKnTmqn8XrHW54W9mBx/JABhsCfknb15hXGKUg4e3PXFWYIgRi78vn4V1LOqXdtJ6wC3hzBuXJbH7VKMAfp61ZSQZduJVZMRpXvwH2ult6prepV5kqwtZQZO4CCO3l82ZmlJCHA9PlRWMOaR1+FFdt6kfyEa2pYcpNskY6xJUKe4BnGOtQQ//AMinspBjP/c199VUws6osZuOFkRAtYBd5+UnC7Pz9a6o+uf65/SjFHTL98B9qvbXWsy7w4EWy0Gz5gU3R3/fM+mK59Q59uS6PggGnPjz+l7bTWQpbfIBmDanOzdtHljDbd2fWlJNU5aCExZDvz0adFFc12oVoZmlVLERbiAsqDHNuJxjlzioxvBv212UhkZFu+qfKf6TfsXf5olvYnt9un2rQ2tLrM6lbZKapXKKIiiIoiKIiiIoiKIiiIoiKIiiL//Z"/>
          <p:cNvSpPr>
            <a:spLocks noChangeAspect="1" noChangeArrowheads="1"/>
          </p:cNvSpPr>
          <p:nvPr/>
        </p:nvSpPr>
        <p:spPr bwMode="auto">
          <a:xfrm>
            <a:off x="1673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1800">
              <a:solidFill>
                <a:prstClr val="black"/>
              </a:solidFill>
            </a:endParaRPr>
          </a:p>
        </p:txBody>
      </p:sp>
      <p:pic>
        <p:nvPicPr>
          <p:cNvPr id="9" name="Picture 10" descr="C:\Users\stemwedc\Desktop\Untitled-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255" y="311271"/>
            <a:ext cx="7165889" cy="68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group of people at a table&#10;&#10;Description automatically generated">
            <a:extLst>
              <a:ext uri="{FF2B5EF4-FFF2-40B4-BE49-F238E27FC236}">
                <a16:creationId xmlns:a16="http://schemas.microsoft.com/office/drawing/2014/main" id="{8BA7684C-7C12-F6E5-D014-5CE4B36DE4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9" r="15310" b="39971"/>
          <a:stretch/>
        </p:blipFill>
        <p:spPr>
          <a:xfrm>
            <a:off x="4564911" y="3725446"/>
            <a:ext cx="2869406" cy="27432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6E984A-CA92-E935-50D3-61B21F226FC9}"/>
              </a:ext>
            </a:extLst>
          </p:cNvPr>
          <p:cNvSpPr txBox="1"/>
          <p:nvPr/>
        </p:nvSpPr>
        <p:spPr>
          <a:xfrm>
            <a:off x="7703289" y="4680351"/>
            <a:ext cx="3412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In honor of </a:t>
            </a:r>
            <a:r>
              <a:rPr lang="en-US" i="1" dirty="0" err="1"/>
              <a:t>Montagna</a:t>
            </a:r>
            <a:r>
              <a:rPr lang="en-US" i="1" dirty="0"/>
              <a:t> Symposium Director Emeritus, Molly Kulesz-Martin, Ph.D.</a:t>
            </a:r>
          </a:p>
        </p:txBody>
      </p:sp>
    </p:spTree>
    <p:extLst>
      <p:ext uri="{BB962C8B-B14F-4D97-AF65-F5344CB8AC3E}">
        <p14:creationId xmlns:p14="http://schemas.microsoft.com/office/powerpoint/2010/main" val="214278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130"/>
    </mc:Choice>
    <mc:Fallback xmlns="">
      <p:transition advClick="0" advTm="913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17738" y="601663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en-US" b="1">
                <a:solidFill>
                  <a:srgbClr val="423062"/>
                </a:solidFill>
                <a:latin typeface="Verdana" pitchFamily="34" charset="0"/>
              </a:rPr>
            </a:br>
            <a:r>
              <a:rPr lang="en-US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Eugene M. Farber, M.D.</a:t>
            </a:r>
            <a:br>
              <a:rPr lang="en-US" b="1" i="1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2400" b="1">
                <a:solidFill>
                  <a:srgbClr val="33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1917–2000</a:t>
            </a:r>
          </a:p>
        </p:txBody>
      </p:sp>
      <p:pic>
        <p:nvPicPr>
          <p:cNvPr id="45059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0114" y="2379664"/>
            <a:ext cx="2847975" cy="3502025"/>
          </a:xfrm>
          <a:prstGeom prst="rect">
            <a:avLst/>
          </a:prstGeom>
          <a:noFill/>
          <a:ln w="9525">
            <a:solidFill>
              <a:srgbClr val="3366CC">
                <a:alpha val="50000"/>
              </a:srgb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10" descr="C:\Users\stemwedc\Desktop\Untitled-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255" y="311271"/>
            <a:ext cx="7165889" cy="68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1162517"/>
      </p:ext>
    </p:extLst>
  </p:cSld>
  <p:clrMapOvr>
    <a:masterClrMapping/>
  </p:clrMapOvr>
  <p:transition spd="slow" advClick="0" advTm="9075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148840"/>
            <a:ext cx="12192000" cy="401421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31" name="Text Box 6"/>
          <p:cNvSpPr txBox="1">
            <a:spLocks noChangeArrowheads="1"/>
          </p:cNvSpPr>
          <p:nvPr/>
        </p:nvSpPr>
        <p:spPr bwMode="auto">
          <a:xfrm>
            <a:off x="4440661" y="3454145"/>
            <a:ext cx="61334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Senior Researcher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University of Alabama at Birmingham</a:t>
            </a:r>
          </a:p>
        </p:txBody>
      </p:sp>
      <p:sp>
        <p:nvSpPr>
          <p:cNvPr id="48133" name="Text Box 12"/>
          <p:cNvSpPr txBox="1">
            <a:spLocks noChangeArrowheads="1"/>
          </p:cNvSpPr>
          <p:nvPr/>
        </p:nvSpPr>
        <p:spPr bwMode="auto">
          <a:xfrm>
            <a:off x="4383197" y="2531920"/>
            <a:ext cx="615235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  <a:cs typeface="Lato"/>
              </a:rPr>
              <a:t>Noha Ahmed, M.D., Ph.D.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04A58F-E84D-440D-AC0B-E091E4FFDC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6850" y="2908107"/>
            <a:ext cx="2097024" cy="2097024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114B4A5E-6F23-9E9F-46D7-0A3BE8C4194E}"/>
              </a:ext>
            </a:extLst>
          </p:cNvPr>
          <p:cNvSpPr txBox="1">
            <a:spLocks noChangeArrowheads="1"/>
          </p:cNvSpPr>
          <p:nvPr/>
        </p:nvSpPr>
        <p:spPr>
          <a:xfrm>
            <a:off x="5116944" y="663783"/>
            <a:ext cx="600363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2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Molly Kulesz-Martin, Ph.D., Director’s Award</a:t>
            </a:r>
            <a:endParaRPr lang="en-US" sz="3200" i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7FC532BD-1A0E-A804-8E60-968E5B9719A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440661" y="4475053"/>
            <a:ext cx="7002523" cy="1374981"/>
          </a:xfrm>
        </p:spPr>
        <p:txBody>
          <a:bodyPr>
            <a:normAutofit/>
          </a:bodyPr>
          <a:lstStyle/>
          <a:p>
            <a:pPr marL="0" indent="0" fontAlgn="b">
              <a:lnSpc>
                <a:spcPts val="3300"/>
              </a:lnSpc>
              <a:spcBef>
                <a:spcPct val="0"/>
              </a:spcBef>
              <a:buNone/>
              <a:defRPr/>
            </a:pPr>
            <a:r>
              <a:rPr lang="en-US" sz="2000" b="1" u="sng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Short Talk Session 2:</a:t>
            </a:r>
          </a:p>
          <a:p>
            <a:pPr marL="0" indent="0" fontAlgn="b">
              <a:lnSpc>
                <a:spcPts val="3300"/>
              </a:lnSpc>
              <a:spcBef>
                <a:spcPct val="0"/>
              </a:spcBef>
              <a:buNone/>
              <a:defRPr/>
            </a:pPr>
            <a:r>
              <a:rPr lang="en-US" sz="2800" b="1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“Targeting FKBPs to Promote Regenerative Wound Healing”</a:t>
            </a:r>
            <a:endParaRPr lang="en-US" sz="2800" b="1" spc="3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05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941"/>
    </mc:Choice>
    <mc:Fallback xmlns="">
      <p:transition advClick="0" advTm="994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B5A62-1705-8411-89A9-80EB55457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CE51F9A-44DF-C2B0-A36C-057327262C0E}"/>
              </a:ext>
            </a:extLst>
          </p:cNvPr>
          <p:cNvSpPr/>
          <p:nvPr/>
        </p:nvSpPr>
        <p:spPr>
          <a:xfrm>
            <a:off x="0" y="2148840"/>
            <a:ext cx="12192000" cy="43281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31" name="Text Box 6">
            <a:extLst>
              <a:ext uri="{FF2B5EF4-FFF2-40B4-BE49-F238E27FC236}">
                <a16:creationId xmlns:a16="http://schemas.microsoft.com/office/drawing/2014/main" id="{305A0650-B210-628D-B60F-3DB6554BB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661" y="3686638"/>
            <a:ext cx="61334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Postdoctoral Research Fellow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Weill Cornell Medicine</a:t>
            </a:r>
          </a:p>
        </p:txBody>
      </p:sp>
      <p:sp>
        <p:nvSpPr>
          <p:cNvPr id="48133" name="Text Box 12">
            <a:extLst>
              <a:ext uri="{FF2B5EF4-FFF2-40B4-BE49-F238E27FC236}">
                <a16:creationId xmlns:a16="http://schemas.microsoft.com/office/drawing/2014/main" id="{E1797141-6B1E-4F5A-F9BC-E9932D0AF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3197" y="2636695"/>
            <a:ext cx="722777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  <a:cs typeface="Lato"/>
              </a:rPr>
              <a:t>Carolina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  <a:cs typeface="Lato"/>
              </a:rPr>
              <a:t>Cabalín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  <a:cs typeface="Lato"/>
              </a:rPr>
              <a:t>, Ph.D.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B8875C-7692-B569-5763-49CA390B2A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" r="3987"/>
          <a:stretch/>
        </p:blipFill>
        <p:spPr>
          <a:xfrm>
            <a:off x="1764346" y="3093054"/>
            <a:ext cx="2001946" cy="2439732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204EEE49-5A25-FC8E-C5F1-8E7F3CFEBD59}"/>
              </a:ext>
            </a:extLst>
          </p:cNvPr>
          <p:cNvSpPr txBox="1">
            <a:spLocks noChangeArrowheads="1"/>
          </p:cNvSpPr>
          <p:nvPr/>
        </p:nvSpPr>
        <p:spPr>
          <a:xfrm>
            <a:off x="5116944" y="663783"/>
            <a:ext cx="600363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2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Molly Kulesz-Martin, Ph.D., Director’s Award</a:t>
            </a:r>
            <a:endParaRPr lang="en-US" sz="3200" i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FA0D511D-3599-0D97-FA77-1965C69C75CC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440661" y="4831831"/>
            <a:ext cx="7227778" cy="1755567"/>
          </a:xfrm>
        </p:spPr>
        <p:txBody>
          <a:bodyPr>
            <a:normAutofit/>
          </a:bodyPr>
          <a:lstStyle/>
          <a:p>
            <a:pPr marL="0" indent="0" fontAlgn="b">
              <a:lnSpc>
                <a:spcPts val="3300"/>
              </a:lnSpc>
              <a:spcBef>
                <a:spcPct val="0"/>
              </a:spcBef>
              <a:buNone/>
              <a:defRPr/>
            </a:pPr>
            <a:r>
              <a:rPr lang="en-US" b="1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“Modeling PD-1 driven cutaneous immune related adverse events through memory T cells”</a:t>
            </a:r>
            <a:endParaRPr lang="en-US" b="1" spc="3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77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941"/>
    </mc:Choice>
    <mc:Fallback xmlns="">
      <p:transition advClick="0" advTm="994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06290-E174-5F3E-EADB-46CB6C6E9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A74A72-A151-0954-574F-80DF34FE8DC6}"/>
              </a:ext>
            </a:extLst>
          </p:cNvPr>
          <p:cNvSpPr/>
          <p:nvPr/>
        </p:nvSpPr>
        <p:spPr>
          <a:xfrm>
            <a:off x="0" y="2148840"/>
            <a:ext cx="12192000" cy="43281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131" name="Text Box 6">
            <a:extLst>
              <a:ext uri="{FF2B5EF4-FFF2-40B4-BE49-F238E27FC236}">
                <a16:creationId xmlns:a16="http://schemas.microsoft.com/office/drawing/2014/main" id="{EC6D6549-AB38-8706-AD76-3F49F3DBF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1457" y="3296793"/>
            <a:ext cx="613346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Associate Professor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Henry Ford Health + Michigan State University Health Sciences</a:t>
            </a:r>
          </a:p>
        </p:txBody>
      </p:sp>
      <p:sp>
        <p:nvSpPr>
          <p:cNvPr id="48133" name="Text Box 12">
            <a:extLst>
              <a:ext uri="{FF2B5EF4-FFF2-40B4-BE49-F238E27FC236}">
                <a16:creationId xmlns:a16="http://schemas.microsoft.com/office/drawing/2014/main" id="{C7AFE65D-082F-EA1A-1CCA-AB5560B2C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1457" y="2403645"/>
            <a:ext cx="769357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  <a:cs typeface="Lato"/>
              </a:rPr>
              <a:t>Cristina de Guzman Strong, Ph.D.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/>
              <a:ea typeface="Lato"/>
              <a:cs typeface="Lato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7AE30E-D363-8C70-A56F-29EEBFD11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2" r="8972"/>
          <a:stretch/>
        </p:blipFill>
        <p:spPr>
          <a:xfrm>
            <a:off x="1262542" y="3093054"/>
            <a:ext cx="2001946" cy="2439732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E09E80E5-EA09-68E3-8D43-64C59360E8C3}"/>
              </a:ext>
            </a:extLst>
          </p:cNvPr>
          <p:cNvSpPr txBox="1">
            <a:spLocks noChangeArrowheads="1"/>
          </p:cNvSpPr>
          <p:nvPr/>
        </p:nvSpPr>
        <p:spPr>
          <a:xfrm>
            <a:off x="5116944" y="663783"/>
            <a:ext cx="600363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2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Molly Kulesz-Martin, Ph.D., Director’s Award</a:t>
            </a:r>
            <a:endParaRPr lang="en-US" sz="3200" i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6CA81CC9-158E-C36C-9972-68E9559825FA}"/>
              </a:ext>
            </a:extLst>
          </p:cNvPr>
          <p:cNvSpPr txBox="1">
            <a:spLocks noChangeArrowheads="1"/>
          </p:cNvSpPr>
          <p:nvPr/>
        </p:nvSpPr>
        <p:spPr>
          <a:xfrm>
            <a:off x="3881457" y="4404128"/>
            <a:ext cx="7040623" cy="198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">
              <a:lnSpc>
                <a:spcPts val="33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sz="2000" b="1" u="sng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Short Talk Session 3</a:t>
            </a:r>
            <a:r>
              <a:rPr lang="en-US" sz="2000" b="1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</a:t>
            </a:r>
          </a:p>
          <a:p>
            <a:pPr marL="0" indent="0" fontAlgn="b">
              <a:lnSpc>
                <a:spcPts val="33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sz="2800" b="1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Translating knowledge of human skin evolution and genetic innovation to develop new treatments for the skin barrier</a:t>
            </a:r>
            <a:endParaRPr lang="en-US" sz="2800" b="1" spc="3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55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941"/>
    </mc:Choice>
    <mc:Fallback xmlns="">
      <p:transition advClick="0" advTm="994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722872-E727-166F-0D46-D8F442413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C467B90-CC29-7352-F2FB-DAC95B734FB8}"/>
              </a:ext>
            </a:extLst>
          </p:cNvPr>
          <p:cNvSpPr/>
          <p:nvPr/>
        </p:nvSpPr>
        <p:spPr>
          <a:xfrm>
            <a:off x="0" y="2148840"/>
            <a:ext cx="12192000" cy="43281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131" name="Text Box 6">
            <a:extLst>
              <a:ext uri="{FF2B5EF4-FFF2-40B4-BE49-F238E27FC236}">
                <a16:creationId xmlns:a16="http://schemas.microsoft.com/office/drawing/2014/main" id="{D5198E09-EB65-6CBC-2706-40D7B7627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1457" y="3408303"/>
            <a:ext cx="61334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Assistant Professor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UC San Diego</a:t>
            </a:r>
          </a:p>
        </p:txBody>
      </p:sp>
      <p:sp>
        <p:nvSpPr>
          <p:cNvPr id="48133" name="Text Box 12">
            <a:extLst>
              <a:ext uri="{FF2B5EF4-FFF2-40B4-BE49-F238E27FC236}">
                <a16:creationId xmlns:a16="http://schemas.microsoft.com/office/drawing/2014/main" id="{636802B6-541B-8D4C-29C1-CB3D571D1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1457" y="2403645"/>
            <a:ext cx="769357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  <a:cs typeface="Lato"/>
              </a:rPr>
              <a:t>Umber Dube, M.D., Ph.D.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/>
              <a:ea typeface="Lato"/>
              <a:cs typeface="Lato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20FEA9-4133-C356-377D-CB1ADA4301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7" b="9377"/>
          <a:stretch/>
        </p:blipFill>
        <p:spPr>
          <a:xfrm>
            <a:off x="1262542" y="3093054"/>
            <a:ext cx="2001946" cy="2439732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879BFA0F-1E5C-30BD-CA1F-D6EC72DC9C46}"/>
              </a:ext>
            </a:extLst>
          </p:cNvPr>
          <p:cNvSpPr txBox="1">
            <a:spLocks noChangeArrowheads="1"/>
          </p:cNvSpPr>
          <p:nvPr/>
        </p:nvSpPr>
        <p:spPr>
          <a:xfrm>
            <a:off x="5116944" y="663783"/>
            <a:ext cx="600363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2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Molly Kulesz-Martin, Ph.D., Director’s Award</a:t>
            </a:r>
            <a:endParaRPr lang="en-US" sz="3200" i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C20BCC1C-5AF8-A0BC-DE9F-34DB5BEE52D4}"/>
              </a:ext>
            </a:extLst>
          </p:cNvPr>
          <p:cNvSpPr txBox="1">
            <a:spLocks noChangeArrowheads="1"/>
          </p:cNvSpPr>
          <p:nvPr/>
        </p:nvSpPr>
        <p:spPr>
          <a:xfrm>
            <a:off x="3881457" y="4404128"/>
            <a:ext cx="7040623" cy="198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">
              <a:lnSpc>
                <a:spcPts val="33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sz="2000" b="1" u="sng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Short Talk Session 1</a:t>
            </a:r>
            <a:r>
              <a:rPr lang="en-US" sz="2000" b="1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</a:t>
            </a:r>
          </a:p>
          <a:p>
            <a:pPr marL="0" indent="0" fontAlgn="b">
              <a:lnSpc>
                <a:spcPts val="33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sz="2800" b="1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“The Impact of Hematopoietic Stem Cell-Mediated Ex Vivo Gene Therapy on the Skin in Cystinosis”</a:t>
            </a:r>
            <a:endParaRPr lang="en-US" sz="2800" b="1" spc="3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74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941"/>
    </mc:Choice>
    <mc:Fallback xmlns="">
      <p:transition advClick="0" advTm="994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0FF8F-8DCB-6517-CC56-6FE4DB894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678930A-FA18-3D6B-0255-1A1DC52C6BCC}"/>
              </a:ext>
            </a:extLst>
          </p:cNvPr>
          <p:cNvSpPr/>
          <p:nvPr/>
        </p:nvSpPr>
        <p:spPr>
          <a:xfrm>
            <a:off x="0" y="2148840"/>
            <a:ext cx="12192000" cy="43281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31" name="Text Box 6">
            <a:extLst>
              <a:ext uri="{FF2B5EF4-FFF2-40B4-BE49-F238E27FC236}">
                <a16:creationId xmlns:a16="http://schemas.microsoft.com/office/drawing/2014/main" id="{A193B8EC-F104-06E1-F2D5-2C90B467BC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661" y="3619963"/>
            <a:ext cx="61334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Research Assistant</a:t>
            </a:r>
            <a:b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Wake Forest Institute for Regenerative Medicine</a:t>
            </a:r>
          </a:p>
        </p:txBody>
      </p:sp>
      <p:sp>
        <p:nvSpPr>
          <p:cNvPr id="48133" name="Text Box 12">
            <a:extLst>
              <a:ext uri="{FF2B5EF4-FFF2-40B4-BE49-F238E27FC236}">
                <a16:creationId xmlns:a16="http://schemas.microsoft.com/office/drawing/2014/main" id="{09840171-BC3A-0CC2-13B2-83C75AD08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3197" y="2636695"/>
            <a:ext cx="77421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  <a:cs typeface="Lato"/>
              </a:rPr>
              <a:t>Anastasiya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  <a:cs typeface="Lato"/>
              </a:rPr>
              <a:t>Gorkun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  <a:cs typeface="Lato"/>
              </a:rPr>
              <a:t>-Roeder, Ph.D.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7D413A9D-156F-5352-A76F-428C55F7DAEF}"/>
              </a:ext>
            </a:extLst>
          </p:cNvPr>
          <p:cNvSpPr txBox="1">
            <a:spLocks noChangeArrowheads="1"/>
          </p:cNvSpPr>
          <p:nvPr/>
        </p:nvSpPr>
        <p:spPr>
          <a:xfrm>
            <a:off x="5116944" y="663783"/>
            <a:ext cx="600363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2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Molly Kulesz-Martin, Ph.D., Director’s Award</a:t>
            </a:r>
            <a:endParaRPr lang="en-US" sz="3200" i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58B701DE-8733-1AC0-F266-6970B8D03BB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440661" y="4831831"/>
            <a:ext cx="7040623" cy="1755567"/>
          </a:xfrm>
        </p:spPr>
        <p:txBody>
          <a:bodyPr>
            <a:normAutofit/>
          </a:bodyPr>
          <a:lstStyle/>
          <a:p>
            <a:pPr marL="0" indent="0" fontAlgn="b">
              <a:lnSpc>
                <a:spcPts val="3300"/>
              </a:lnSpc>
              <a:spcBef>
                <a:spcPct val="0"/>
              </a:spcBef>
              <a:buNone/>
              <a:defRPr/>
            </a:pPr>
            <a:r>
              <a:rPr lang="en-US" b="1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“Skin Organoids in </a:t>
            </a:r>
            <a:r>
              <a:rPr lang="en-US" b="1" spc="300" baseline="3000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Bioprinted</a:t>
            </a:r>
            <a:r>
              <a:rPr lang="en-US" b="1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Skin Implants Facilitate Human-Like Epidermis and Induce Pigmentation in Mouse Wound Model”</a:t>
            </a:r>
            <a:endParaRPr lang="en-US" b="1" spc="3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EBFA09-3496-F9B9-C6F3-D8C6F2D654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4" b="3204"/>
          <a:stretch/>
        </p:blipFill>
        <p:spPr>
          <a:xfrm>
            <a:off x="1617878" y="3185718"/>
            <a:ext cx="2001622" cy="249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84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941"/>
    </mc:Choice>
    <mc:Fallback xmlns="">
      <p:transition advClick="0" advTm="994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6507D-3A4A-778E-65EB-39D20E1C9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DDC2FC7-B944-97D4-139A-8F280F86300C}"/>
              </a:ext>
            </a:extLst>
          </p:cNvPr>
          <p:cNvSpPr/>
          <p:nvPr/>
        </p:nvSpPr>
        <p:spPr>
          <a:xfrm>
            <a:off x="0" y="2148840"/>
            <a:ext cx="12192000" cy="43281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31" name="Text Box 6">
            <a:extLst>
              <a:ext uri="{FF2B5EF4-FFF2-40B4-BE49-F238E27FC236}">
                <a16:creationId xmlns:a16="http://schemas.microsoft.com/office/drawing/2014/main" id="{20289BB5-0DE3-EB8D-5180-9F4C98215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661" y="3701795"/>
            <a:ext cx="613346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Postdoctoral Research Fellow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NYU Langone Health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8133" name="Text Box 12">
            <a:extLst>
              <a:ext uri="{FF2B5EF4-FFF2-40B4-BE49-F238E27FC236}">
                <a16:creationId xmlns:a16="http://schemas.microsoft.com/office/drawing/2014/main" id="{D95381CC-FE81-72E3-47F4-A621DE8F0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3197" y="2531920"/>
            <a:ext cx="722777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  <a:cs typeface="Lato"/>
              </a:rPr>
              <a:t>Poppy Gould, Ph.D.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9784E6B2-AEC9-5A11-BFAF-35BA94629151}"/>
              </a:ext>
            </a:extLst>
          </p:cNvPr>
          <p:cNvSpPr txBox="1">
            <a:spLocks noChangeArrowheads="1"/>
          </p:cNvSpPr>
          <p:nvPr/>
        </p:nvSpPr>
        <p:spPr>
          <a:xfrm>
            <a:off x="5116944" y="663783"/>
            <a:ext cx="600363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2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Molly Kulesz-Martin, Ph.D., Director’s Award</a:t>
            </a:r>
            <a:endParaRPr lang="en-US" sz="3200" i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B66FA7DC-D1CD-7395-C6A0-C75FCB0E305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494152" y="4800600"/>
            <a:ext cx="7040623" cy="1479342"/>
          </a:xfrm>
        </p:spPr>
        <p:txBody>
          <a:bodyPr>
            <a:normAutofit fontScale="92500"/>
          </a:bodyPr>
          <a:lstStyle/>
          <a:p>
            <a:pPr marL="0" indent="0" fontAlgn="b">
              <a:lnSpc>
                <a:spcPts val="3300"/>
              </a:lnSpc>
              <a:spcBef>
                <a:spcPct val="0"/>
              </a:spcBef>
              <a:buNone/>
              <a:defRPr/>
            </a:pPr>
            <a:r>
              <a:rPr lang="en-US" sz="2200" b="1" u="sng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Short Talk Session 3</a:t>
            </a:r>
            <a:r>
              <a:rPr lang="en-US" sz="2200" b="1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</a:t>
            </a:r>
          </a:p>
          <a:p>
            <a:pPr marL="0" indent="0" fontAlgn="b">
              <a:lnSpc>
                <a:spcPts val="3300"/>
              </a:lnSpc>
              <a:spcBef>
                <a:spcPct val="0"/>
              </a:spcBef>
              <a:buNone/>
              <a:defRPr/>
            </a:pPr>
            <a:r>
              <a:rPr lang="en-US" sz="2800" b="1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“Restoring aberrant CD74 signaling in hidradenitis suppurativa keratinocytes with Plerixafor treatment”</a:t>
            </a:r>
            <a:endParaRPr lang="en-US" sz="2800" b="1" spc="3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4" descr="A person with short hair wearing a black shirt&#10;&#10;AI-generated content may be incorrect.">
            <a:extLst>
              <a:ext uri="{FF2B5EF4-FFF2-40B4-BE49-F238E27FC236}">
                <a16:creationId xmlns:a16="http://schemas.microsoft.com/office/drawing/2014/main" id="{317D5BA1-8A38-5290-71E8-3D22330B9B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0" r="13941" b="39782"/>
          <a:stretch>
            <a:fillRect/>
          </a:stretch>
        </p:blipFill>
        <p:spPr>
          <a:xfrm>
            <a:off x="1704975" y="3155632"/>
            <a:ext cx="1969930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94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941"/>
    </mc:Choice>
    <mc:Fallback xmlns="">
      <p:transition advClick="0" advTm="994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A7E84-E270-7D1F-9045-C37A9E167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312B809-4515-7633-A3E4-D2B9DEEA99C2}"/>
              </a:ext>
            </a:extLst>
          </p:cNvPr>
          <p:cNvSpPr/>
          <p:nvPr/>
        </p:nvSpPr>
        <p:spPr>
          <a:xfrm>
            <a:off x="0" y="2148840"/>
            <a:ext cx="12192000" cy="43281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31" name="Text Box 6">
            <a:extLst>
              <a:ext uri="{FF2B5EF4-FFF2-40B4-BE49-F238E27FC236}">
                <a16:creationId xmlns:a16="http://schemas.microsoft.com/office/drawing/2014/main" id="{75BD2303-7CE8-ADF7-5AED-29FBCF127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661" y="3539870"/>
            <a:ext cx="61334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Instructor of Dermatology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Stanford University</a:t>
            </a:r>
          </a:p>
        </p:txBody>
      </p:sp>
      <p:sp>
        <p:nvSpPr>
          <p:cNvPr id="48133" name="Text Box 12">
            <a:extLst>
              <a:ext uri="{FF2B5EF4-FFF2-40B4-BE49-F238E27FC236}">
                <a16:creationId xmlns:a16="http://schemas.microsoft.com/office/drawing/2014/main" id="{0BF7D29C-8B39-E821-E662-A50565C1D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3197" y="2531920"/>
            <a:ext cx="722777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  <a:cs typeface="Lato"/>
              </a:rPr>
              <a:t>Jinwoo Lee, M.D., Ph.D.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FE14E4-39CF-0904-0956-ED2485FEBA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7" t="5971" r="31535" b="32597"/>
          <a:stretch>
            <a:fillRect/>
          </a:stretch>
        </p:blipFill>
        <p:spPr>
          <a:xfrm>
            <a:off x="1617878" y="3014269"/>
            <a:ext cx="1977699" cy="2466974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5623B210-96B0-26D0-8638-B508FEC28983}"/>
              </a:ext>
            </a:extLst>
          </p:cNvPr>
          <p:cNvSpPr txBox="1">
            <a:spLocks noChangeArrowheads="1"/>
          </p:cNvSpPr>
          <p:nvPr/>
        </p:nvSpPr>
        <p:spPr>
          <a:xfrm>
            <a:off x="5116944" y="663783"/>
            <a:ext cx="600363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2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Molly Kulesz-Martin, Ph.D., Director’s Award</a:t>
            </a:r>
            <a:endParaRPr lang="en-US" sz="3200" i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A3176305-D2A9-BEC0-4D8F-04CCE3FED3F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494152" y="4467225"/>
            <a:ext cx="7040623" cy="1755567"/>
          </a:xfrm>
        </p:spPr>
        <p:txBody>
          <a:bodyPr>
            <a:normAutofit/>
          </a:bodyPr>
          <a:lstStyle/>
          <a:p>
            <a:pPr marL="0" indent="0" fontAlgn="b">
              <a:lnSpc>
                <a:spcPts val="3300"/>
              </a:lnSpc>
              <a:spcBef>
                <a:spcPct val="0"/>
              </a:spcBef>
              <a:buNone/>
              <a:defRPr/>
            </a:pPr>
            <a:r>
              <a:rPr lang="en-US" sz="2000" b="1" u="sng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Short Talk Session 5</a:t>
            </a:r>
            <a:r>
              <a:rPr lang="en-US" sz="2000" b="1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</a:t>
            </a:r>
          </a:p>
          <a:p>
            <a:pPr marL="0" indent="0" fontAlgn="b">
              <a:lnSpc>
                <a:spcPts val="3300"/>
              </a:lnSpc>
              <a:spcBef>
                <a:spcPct val="0"/>
              </a:spcBef>
              <a:buNone/>
              <a:defRPr/>
            </a:pPr>
            <a:r>
              <a:rPr lang="en-US" sz="2400" b="1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“Novel autoantibodies target hotspots on the XIST ribonucleoprotein complex in female-biased autoimmune diseases”</a:t>
            </a:r>
            <a:endParaRPr lang="en-US" sz="2400" b="1" spc="3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43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941"/>
    </mc:Choice>
    <mc:Fallback xmlns="">
      <p:transition advClick="0" advTm="994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FFDAB-E7C4-8ED7-1791-E0EC2CFCF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C236B50-C77F-C7CB-83BD-25F986A2F3DC}"/>
              </a:ext>
            </a:extLst>
          </p:cNvPr>
          <p:cNvSpPr/>
          <p:nvPr/>
        </p:nvSpPr>
        <p:spPr>
          <a:xfrm>
            <a:off x="0" y="2139315"/>
            <a:ext cx="12192000" cy="449008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30" name="Rectangle 3">
            <a:extLst>
              <a:ext uri="{FF2B5EF4-FFF2-40B4-BE49-F238E27FC236}">
                <a16:creationId xmlns:a16="http://schemas.microsoft.com/office/drawing/2014/main" id="{2CE47E59-302F-105A-79B2-E1B5BA83415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494152" y="4952999"/>
            <a:ext cx="7002523" cy="1374981"/>
          </a:xfrm>
        </p:spPr>
        <p:txBody>
          <a:bodyPr>
            <a:normAutofit/>
          </a:bodyPr>
          <a:lstStyle/>
          <a:p>
            <a:pPr marL="0" indent="0" fontAlgn="b">
              <a:lnSpc>
                <a:spcPts val="3300"/>
              </a:lnSpc>
              <a:spcBef>
                <a:spcPct val="0"/>
              </a:spcBef>
              <a:buNone/>
              <a:defRPr/>
            </a:pPr>
            <a:r>
              <a:rPr lang="en-US" sz="2800" b="1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“Identification of metabolic dysregulation in solar urticaria – a novel therapeutic strategy for photosensitive skin disease?”</a:t>
            </a:r>
            <a:endParaRPr lang="en-US" sz="2800" b="1" spc="3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8131" name="Text Box 6">
            <a:extLst>
              <a:ext uri="{FF2B5EF4-FFF2-40B4-BE49-F238E27FC236}">
                <a16:creationId xmlns:a16="http://schemas.microsoft.com/office/drawing/2014/main" id="{207F4F63-26CA-BAD0-DAC9-40DC43F10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8369" y="3748558"/>
            <a:ext cx="673285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NIHR Academic Clinical Lecturer in Dermatology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King's College London/London School of Hygiene and Tropical Medicine</a:t>
            </a:r>
          </a:p>
        </p:txBody>
      </p:sp>
      <p:sp>
        <p:nvSpPr>
          <p:cNvPr id="48133" name="Text Box 12">
            <a:extLst>
              <a:ext uri="{FF2B5EF4-FFF2-40B4-BE49-F238E27FC236}">
                <a16:creationId xmlns:a16="http://schemas.microsoft.com/office/drawing/2014/main" id="{EC3E9F4B-4E03-3431-D181-D23DC3BBC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3197" y="2331028"/>
            <a:ext cx="673285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Sheila McSweeney, M.B.,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MSt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MSc, Ph.D.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86622E-7A36-FAFB-D7F4-E198B70AFD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7" b="7167"/>
          <a:stretch/>
        </p:blipFill>
        <p:spPr>
          <a:xfrm>
            <a:off x="1444522" y="2881309"/>
            <a:ext cx="2260855" cy="2582354"/>
          </a:xfrm>
          <a:prstGeom prst="rect">
            <a:avLst/>
          </a:prstGeom>
        </p:spPr>
      </p:pic>
      <p:sp>
        <p:nvSpPr>
          <p:cNvPr id="2" name="Rectangle 11">
            <a:extLst>
              <a:ext uri="{FF2B5EF4-FFF2-40B4-BE49-F238E27FC236}">
                <a16:creationId xmlns:a16="http://schemas.microsoft.com/office/drawing/2014/main" id="{E4B77ED6-8FDF-5B01-0B87-A391591DA005}"/>
              </a:ext>
            </a:extLst>
          </p:cNvPr>
          <p:cNvSpPr txBox="1">
            <a:spLocks noChangeArrowheads="1"/>
          </p:cNvSpPr>
          <p:nvPr/>
        </p:nvSpPr>
        <p:spPr>
          <a:xfrm>
            <a:off x="5116944" y="663783"/>
            <a:ext cx="600363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2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Molly Kulesz-Martin, Ph.D., Director’s Award</a:t>
            </a:r>
            <a:endParaRPr lang="en-US" sz="3200" i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3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941"/>
    </mc:Choice>
    <mc:Fallback xmlns="">
      <p:transition advClick="0" advTm="994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35F95-DC2C-574F-A2F0-A2A4DFA56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C2680DC-C874-7BEF-8231-024FFB053459}"/>
              </a:ext>
            </a:extLst>
          </p:cNvPr>
          <p:cNvSpPr/>
          <p:nvPr/>
        </p:nvSpPr>
        <p:spPr>
          <a:xfrm>
            <a:off x="0" y="2148840"/>
            <a:ext cx="12192000" cy="43281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31" name="Text Box 6">
            <a:extLst>
              <a:ext uri="{FF2B5EF4-FFF2-40B4-BE49-F238E27FC236}">
                <a16:creationId xmlns:a16="http://schemas.microsoft.com/office/drawing/2014/main" id="{EA9AA602-4410-98FC-3C35-C9A8F09A4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661" y="3539870"/>
            <a:ext cx="695123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PhD Candidate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Wake Forest Institute for Regenerative Medicine (WFIRM)</a:t>
            </a:r>
          </a:p>
        </p:txBody>
      </p:sp>
      <p:sp>
        <p:nvSpPr>
          <p:cNvPr id="48133" name="Text Box 12">
            <a:extLst>
              <a:ext uri="{FF2B5EF4-FFF2-40B4-BE49-F238E27FC236}">
                <a16:creationId xmlns:a16="http://schemas.microsoft.com/office/drawing/2014/main" id="{8E5C3F00-0821-A6B8-3E76-A8AB112993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3197" y="2531920"/>
            <a:ext cx="772307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  <a:cs typeface="Lato"/>
              </a:rPr>
              <a:t>Gemma Nomdedeu-Sancho, M.S.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1F8EEF-2C26-337B-1D4E-2E7D994DA5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5" t="27403" r="9993" b="1067"/>
          <a:stretch>
            <a:fillRect/>
          </a:stretch>
        </p:blipFill>
        <p:spPr>
          <a:xfrm>
            <a:off x="1552576" y="3120707"/>
            <a:ext cx="1943100" cy="2449217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C479EA5B-BC7A-ECA1-37F0-B068175C5E5B}"/>
              </a:ext>
            </a:extLst>
          </p:cNvPr>
          <p:cNvSpPr txBox="1">
            <a:spLocks noChangeArrowheads="1"/>
          </p:cNvSpPr>
          <p:nvPr/>
        </p:nvSpPr>
        <p:spPr>
          <a:xfrm>
            <a:off x="5116944" y="663783"/>
            <a:ext cx="600363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2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Molly Kulesz-Martin, Ph.D., Director’s Award</a:t>
            </a:r>
            <a:endParaRPr lang="en-US" sz="3200" i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E6C0CD16-52AE-5DA6-962A-3742A52D9A5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494152" y="4686300"/>
            <a:ext cx="7040623" cy="1755567"/>
          </a:xfrm>
        </p:spPr>
        <p:txBody>
          <a:bodyPr>
            <a:normAutofit/>
          </a:bodyPr>
          <a:lstStyle/>
          <a:p>
            <a:pPr marL="0" indent="0" fontAlgn="b">
              <a:lnSpc>
                <a:spcPts val="3300"/>
              </a:lnSpc>
              <a:spcBef>
                <a:spcPct val="0"/>
              </a:spcBef>
              <a:buNone/>
              <a:defRPr/>
            </a:pPr>
            <a:r>
              <a:rPr lang="en-US" sz="2800" b="1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“A Tunable Melanoma-Skin Organoid platform to Model Tumor-Intrinsic and Microenvironmental Drivers of Progression and Therapy Response”</a:t>
            </a:r>
            <a:endParaRPr lang="en-US" sz="2800" b="1" spc="3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79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941"/>
    </mc:Choice>
    <mc:Fallback xmlns="">
      <p:transition advClick="0" advTm="994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56570-86E8-5EFA-9DBC-4EC0C5287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6454C39-5DC5-3D7D-C6C4-4A8CDF95DEAA}"/>
              </a:ext>
            </a:extLst>
          </p:cNvPr>
          <p:cNvSpPr/>
          <p:nvPr/>
        </p:nvSpPr>
        <p:spPr>
          <a:xfrm>
            <a:off x="0" y="2148840"/>
            <a:ext cx="12192000" cy="43281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31" name="Text Box 6">
            <a:extLst>
              <a:ext uri="{FF2B5EF4-FFF2-40B4-BE49-F238E27FC236}">
                <a16:creationId xmlns:a16="http://schemas.microsoft.com/office/drawing/2014/main" id="{42940C3F-FD99-18C5-2CAA-63E78AB1B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661" y="3686638"/>
            <a:ext cx="61334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Postdoctoral Researcher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Louisiana State University and A&amp;M College</a:t>
            </a:r>
          </a:p>
        </p:txBody>
      </p:sp>
      <p:sp>
        <p:nvSpPr>
          <p:cNvPr id="48133" name="Text Box 12">
            <a:extLst>
              <a:ext uri="{FF2B5EF4-FFF2-40B4-BE49-F238E27FC236}">
                <a16:creationId xmlns:a16="http://schemas.microsoft.com/office/drawing/2014/main" id="{FAF62C09-B5CA-D30E-D7F6-B20011EB1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3197" y="2636695"/>
            <a:ext cx="722777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  <a:cs typeface="Lato"/>
              </a:rPr>
              <a:t>Tolulope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  <a:cs typeface="Lato"/>
              </a:rPr>
              <a:t>Omolekan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  <a:cs typeface="Lato"/>
              </a:rPr>
              <a:t>, Ph.D.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B8F196-CBE7-B2C5-F669-D178D02C1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2" r="8272"/>
          <a:stretch/>
        </p:blipFill>
        <p:spPr>
          <a:xfrm>
            <a:off x="1764346" y="3093054"/>
            <a:ext cx="2001946" cy="2439732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B2BB5166-4A53-7DA9-4280-0ED2F12BFFC8}"/>
              </a:ext>
            </a:extLst>
          </p:cNvPr>
          <p:cNvSpPr txBox="1">
            <a:spLocks noChangeArrowheads="1"/>
          </p:cNvSpPr>
          <p:nvPr/>
        </p:nvSpPr>
        <p:spPr>
          <a:xfrm>
            <a:off x="5116944" y="663783"/>
            <a:ext cx="600363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2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Molly Kulesz-Martin, Ph.D., Director’s Award</a:t>
            </a:r>
            <a:endParaRPr lang="en-US" sz="3200" i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FA84F1D7-C9A1-E11C-352C-24ABD85D53B2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440661" y="4831831"/>
            <a:ext cx="7227778" cy="1755567"/>
          </a:xfrm>
        </p:spPr>
        <p:txBody>
          <a:bodyPr>
            <a:normAutofit/>
          </a:bodyPr>
          <a:lstStyle/>
          <a:p>
            <a:pPr marL="0" indent="0" fontAlgn="b">
              <a:lnSpc>
                <a:spcPts val="3300"/>
              </a:lnSpc>
              <a:spcBef>
                <a:spcPct val="0"/>
              </a:spcBef>
              <a:buNone/>
              <a:defRPr/>
            </a:pPr>
            <a:r>
              <a:rPr lang="en-US" b="1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“Discovery of Novel Indole-Isoxazole-Carboxylic Acid Scaffold Targeting p70S6K1 and CDK2/4/6 as Inhibitors for Antimelanoma Therapy”</a:t>
            </a:r>
            <a:endParaRPr lang="en-US" b="1" spc="3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96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941"/>
    </mc:Choice>
    <mc:Fallback xmlns="">
      <p:transition advClick="0" advTm="994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11"/>
          <p:cNvSpPr>
            <a:spLocks noGrp="1" noChangeArrowheads="1"/>
          </p:cNvSpPr>
          <p:nvPr>
            <p:ph type="title"/>
          </p:nvPr>
        </p:nvSpPr>
        <p:spPr>
          <a:xfrm>
            <a:off x="2125663" y="64135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en-US" sz="56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</a:br>
            <a:endParaRPr lang="en-US" sz="5600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47106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592264" y="1262064"/>
            <a:ext cx="8988425" cy="1647825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algn="ctr" eaLnBrk="1" fontAlgn="b" hangingPunct="1">
              <a:spcBef>
                <a:spcPct val="0"/>
              </a:spcBef>
              <a:buFontTx/>
              <a:buNone/>
              <a:defRPr/>
            </a:pPr>
            <a:br>
              <a:rPr lang="en-US" sz="3600" b="1" dirty="0">
                <a:latin typeface="Garamond" pitchFamily="18" charset="0"/>
              </a:rPr>
            </a:br>
            <a:endParaRPr lang="en-US" sz="36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 eaLnBrk="1" fontAlgn="b" hangingPunct="1">
              <a:spcBef>
                <a:spcPct val="0"/>
              </a:spcBef>
              <a:buFontTx/>
              <a:buNone/>
              <a:defRPr/>
            </a:pPr>
            <a:endParaRPr lang="en-US" sz="3800" b="1" i="1" dirty="0">
              <a:solidFill>
                <a:srgbClr val="33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 eaLnBrk="1" fontAlgn="b" hangingPunct="1">
              <a:spcBef>
                <a:spcPct val="0"/>
              </a:spcBef>
              <a:buFontTx/>
              <a:buNone/>
              <a:defRPr/>
            </a:pPr>
            <a:r>
              <a:rPr lang="en-US" sz="128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Society for Investigative Dermatology </a:t>
            </a:r>
          </a:p>
          <a:p>
            <a:pPr algn="ctr" eaLnBrk="1" fontAlgn="b" hangingPunct="1">
              <a:spcBef>
                <a:spcPct val="0"/>
              </a:spcBef>
              <a:buFontTx/>
              <a:buNone/>
              <a:defRPr/>
            </a:pPr>
            <a:r>
              <a:rPr lang="en-US" sz="128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Eugene M. Farber </a:t>
            </a:r>
          </a:p>
          <a:p>
            <a:pPr algn="ctr" eaLnBrk="1" fontAlgn="b" hangingPunct="1">
              <a:spcBef>
                <a:spcPct val="0"/>
              </a:spcBef>
              <a:buFontTx/>
              <a:buNone/>
              <a:defRPr/>
            </a:pPr>
            <a:r>
              <a:rPr lang="en-US" sz="128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Travel Awards for Young Investigators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en-US" sz="12800" b="1" i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/>
              <a:ea typeface="Lato"/>
              <a:cs typeface="Lato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128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  <a:cs typeface="Lato"/>
              </a:rPr>
              <a:t>2025</a:t>
            </a:r>
          </a:p>
          <a:p>
            <a:pPr algn="ctr" fontAlgn="b">
              <a:spcBef>
                <a:spcPct val="0"/>
              </a:spcBef>
              <a:buFontTx/>
              <a:buNone/>
              <a:defRPr/>
            </a:pPr>
            <a:endParaRPr lang="en-US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  <a:cs typeface="Arial" pitchFamily="34" charset="0"/>
            </a:endParaRPr>
          </a:p>
          <a:p>
            <a:pPr algn="ctr" fontAlgn="b">
              <a:spcBef>
                <a:spcPct val="0"/>
              </a:spcBef>
              <a:buFontTx/>
              <a:buNone/>
              <a:defRPr/>
            </a:pPr>
            <a:endParaRPr lang="en-US" sz="11200" b="1" dirty="0">
              <a:solidFill>
                <a:srgbClr val="33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eaLnBrk="1" fontAlgn="b" hangingPunct="1">
              <a:spcBef>
                <a:spcPct val="0"/>
              </a:spcBef>
              <a:buFontTx/>
              <a:buNone/>
              <a:defRPr/>
            </a:pPr>
            <a:endParaRPr lang="en-US" sz="11200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6325" name="Picture 2" descr="SI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60212" y="4183008"/>
            <a:ext cx="2028433" cy="190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C:\Users\stemwedc\Desktop\Untitled-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255" y="311271"/>
            <a:ext cx="7165889" cy="68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54080"/>
      </p:ext>
    </p:extLst>
  </p:cSld>
  <p:clrMapOvr>
    <a:masterClrMapping/>
  </p:clrMapOvr>
  <p:transition spd="slow" advClick="0" advTm="9130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704E0-E5AB-18CF-BD71-5BAAF84D5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175A6C-41E3-2E80-AE09-69F47C0B8C1A}"/>
              </a:ext>
            </a:extLst>
          </p:cNvPr>
          <p:cNvSpPr/>
          <p:nvPr/>
        </p:nvSpPr>
        <p:spPr>
          <a:xfrm>
            <a:off x="0" y="2148840"/>
            <a:ext cx="12192000" cy="43281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31" name="Text Box 6">
            <a:extLst>
              <a:ext uri="{FF2B5EF4-FFF2-40B4-BE49-F238E27FC236}">
                <a16:creationId xmlns:a16="http://schemas.microsoft.com/office/drawing/2014/main" id="{FC0EFC74-754A-F87F-27D2-2026100A4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661" y="3791413"/>
            <a:ext cx="61334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Postdoctoral Researcher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University of Massachusetts Chan Medical School</a:t>
            </a:r>
          </a:p>
        </p:txBody>
      </p:sp>
      <p:sp>
        <p:nvSpPr>
          <p:cNvPr id="48133" name="Text Box 12">
            <a:extLst>
              <a:ext uri="{FF2B5EF4-FFF2-40B4-BE49-F238E27FC236}">
                <a16:creationId xmlns:a16="http://schemas.microsoft.com/office/drawing/2014/main" id="{24B41058-9530-0111-7CFE-B6B03ADF1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3197" y="2731945"/>
            <a:ext cx="722777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  <a:cs typeface="Lato"/>
              </a:rPr>
              <a:t>Fateme Rajabi, M.D.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6E14F3-202B-E9F6-2A30-06DD4DFE84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9" b="4299"/>
          <a:stretch/>
        </p:blipFill>
        <p:spPr>
          <a:xfrm>
            <a:off x="1764346" y="3093054"/>
            <a:ext cx="2001946" cy="2439732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CCE62A25-647C-D86C-2A4A-C40BF7F9CE58}"/>
              </a:ext>
            </a:extLst>
          </p:cNvPr>
          <p:cNvSpPr txBox="1">
            <a:spLocks noChangeArrowheads="1"/>
          </p:cNvSpPr>
          <p:nvPr/>
        </p:nvSpPr>
        <p:spPr>
          <a:xfrm>
            <a:off x="5116944" y="663783"/>
            <a:ext cx="600363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2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Molly Kulesz-Martin, Ph.D., Director’s Award</a:t>
            </a:r>
            <a:endParaRPr lang="en-US" sz="3200" i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063FF18-3BE1-8F6B-9891-A6FA995125A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440661" y="4946131"/>
            <a:ext cx="7227778" cy="1755567"/>
          </a:xfrm>
        </p:spPr>
        <p:txBody>
          <a:bodyPr>
            <a:normAutofit/>
          </a:bodyPr>
          <a:lstStyle/>
          <a:p>
            <a:pPr marL="0" indent="0" fontAlgn="b">
              <a:lnSpc>
                <a:spcPts val="3300"/>
              </a:lnSpc>
              <a:spcBef>
                <a:spcPct val="0"/>
              </a:spcBef>
              <a:buNone/>
              <a:defRPr/>
            </a:pPr>
            <a:r>
              <a:rPr lang="en-US" sz="2800" b="1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“IL-15R</a:t>
            </a:r>
            <a:r>
              <a:rPr lang="el-GR" sz="2800" b="1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α </a:t>
            </a:r>
            <a:r>
              <a:rPr lang="en-US" sz="2800" b="1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Signaling in Keratinocytes Sustains Autoreactive </a:t>
            </a:r>
            <a:r>
              <a:rPr lang="en-US" sz="2800" b="1" spc="300" baseline="3000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Trm</a:t>
            </a:r>
            <a:r>
              <a:rPr lang="en-US" sz="2800" b="1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Cells and Drives Vitiligo Persistence”</a:t>
            </a:r>
            <a:endParaRPr lang="en-US" sz="2800" b="1" spc="3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88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941"/>
    </mc:Choice>
    <mc:Fallback xmlns="">
      <p:transition advClick="0" advTm="994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47E70-3117-DB0C-9E14-EE14075B5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C4E8E-9415-8925-A427-F3B98C797CE0}"/>
              </a:ext>
            </a:extLst>
          </p:cNvPr>
          <p:cNvSpPr/>
          <p:nvPr/>
        </p:nvSpPr>
        <p:spPr>
          <a:xfrm>
            <a:off x="0" y="2148840"/>
            <a:ext cx="12192000" cy="43281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31" name="Text Box 6">
            <a:extLst>
              <a:ext uri="{FF2B5EF4-FFF2-40B4-BE49-F238E27FC236}">
                <a16:creationId xmlns:a16="http://schemas.microsoft.com/office/drawing/2014/main" id="{9C2D854E-1A8D-C5D9-CFDF-EA7951C2E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661" y="3686638"/>
            <a:ext cx="61334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Postdoctoral Researcher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University of Pennsylvania</a:t>
            </a:r>
          </a:p>
        </p:txBody>
      </p:sp>
      <p:sp>
        <p:nvSpPr>
          <p:cNvPr id="48133" name="Text Box 12">
            <a:extLst>
              <a:ext uri="{FF2B5EF4-FFF2-40B4-BE49-F238E27FC236}">
                <a16:creationId xmlns:a16="http://schemas.microsoft.com/office/drawing/2014/main" id="{5EDEF94C-4BF8-12AA-6DAF-50288952F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3197" y="2636695"/>
            <a:ext cx="722777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  <a:cs typeface="Lato"/>
              </a:rPr>
              <a:t>Ravi Ramessur, M.D., Ph.D.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47F905-7F0E-14F4-7A37-B40F5A6910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7" b="9357"/>
          <a:stretch/>
        </p:blipFill>
        <p:spPr>
          <a:xfrm>
            <a:off x="1764346" y="3093054"/>
            <a:ext cx="2001946" cy="2439732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0D0706B6-74A3-2EEF-E3EA-09AEACD4A1CF}"/>
              </a:ext>
            </a:extLst>
          </p:cNvPr>
          <p:cNvSpPr txBox="1">
            <a:spLocks noChangeArrowheads="1"/>
          </p:cNvSpPr>
          <p:nvPr/>
        </p:nvSpPr>
        <p:spPr>
          <a:xfrm>
            <a:off x="5116944" y="663783"/>
            <a:ext cx="600363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2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Molly Kulesz-Martin, Ph.D., Director’s Award</a:t>
            </a:r>
            <a:endParaRPr lang="en-US" sz="3200" i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0357C329-9F67-27BD-FA01-46C21DBD54C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440661" y="4831831"/>
            <a:ext cx="7227778" cy="1755567"/>
          </a:xfrm>
        </p:spPr>
        <p:txBody>
          <a:bodyPr>
            <a:normAutofit/>
          </a:bodyPr>
          <a:lstStyle/>
          <a:p>
            <a:pPr marL="0" indent="0" fontAlgn="b">
              <a:lnSpc>
                <a:spcPts val="3300"/>
              </a:lnSpc>
              <a:spcBef>
                <a:spcPct val="0"/>
              </a:spcBef>
              <a:buNone/>
              <a:defRPr/>
            </a:pPr>
            <a:r>
              <a:rPr lang="en-US" b="1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“GLP1R agonism and psoriatic disease: genetic evidence for a disease-specific immunomodulatory effect”</a:t>
            </a:r>
            <a:endParaRPr lang="en-US" b="1" spc="3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52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941"/>
    </mc:Choice>
    <mc:Fallback xmlns="">
      <p:transition advClick="0" advTm="994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D0D49-1B11-3D57-8F96-C606B09DA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F816D3-0F24-EBE3-8A86-1A9CFF201547}"/>
              </a:ext>
            </a:extLst>
          </p:cNvPr>
          <p:cNvSpPr/>
          <p:nvPr/>
        </p:nvSpPr>
        <p:spPr>
          <a:xfrm>
            <a:off x="0" y="2148840"/>
            <a:ext cx="12192000" cy="43281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31" name="Text Box 6">
            <a:extLst>
              <a:ext uri="{FF2B5EF4-FFF2-40B4-BE49-F238E27FC236}">
                <a16:creationId xmlns:a16="http://schemas.microsoft.com/office/drawing/2014/main" id="{6A5A7F24-DBD5-2627-5D8E-91718333C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661" y="3987545"/>
            <a:ext cx="61334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Assistant Professor of Dermatology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University of Washington</a:t>
            </a:r>
          </a:p>
        </p:txBody>
      </p:sp>
      <p:sp>
        <p:nvSpPr>
          <p:cNvPr id="48133" name="Text Box 12">
            <a:extLst>
              <a:ext uri="{FF2B5EF4-FFF2-40B4-BE49-F238E27FC236}">
                <a16:creationId xmlns:a16="http://schemas.microsoft.com/office/drawing/2014/main" id="{87F6FEE4-2F14-EB45-2E5E-485D1CE1C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3197" y="2531920"/>
            <a:ext cx="722777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  <a:cs typeface="Lato"/>
              </a:rPr>
              <a:t>Cory Simpson, M.D., Ph.D., FAAD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5AAA01-3A9B-709E-4E32-591624BC41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6" b="5768"/>
          <a:stretch>
            <a:fillRect/>
          </a:stretch>
        </p:blipFill>
        <p:spPr>
          <a:xfrm>
            <a:off x="1656444" y="2885863"/>
            <a:ext cx="1925383" cy="2409825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73B1F5AD-CD9C-1AF6-3BA4-9BE461A91429}"/>
              </a:ext>
            </a:extLst>
          </p:cNvPr>
          <p:cNvSpPr txBox="1">
            <a:spLocks noChangeArrowheads="1"/>
          </p:cNvSpPr>
          <p:nvPr/>
        </p:nvSpPr>
        <p:spPr>
          <a:xfrm>
            <a:off x="5116944" y="663783"/>
            <a:ext cx="600363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2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Molly Kulesz-Martin, Ph.D., Director’s Award</a:t>
            </a:r>
            <a:endParaRPr lang="en-US" sz="3200" i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13528B57-C083-5CF3-117D-3DD9DD4A6A2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494152" y="4895850"/>
            <a:ext cx="7040623" cy="1479342"/>
          </a:xfrm>
        </p:spPr>
        <p:txBody>
          <a:bodyPr>
            <a:normAutofit fontScale="77500" lnSpcReduction="20000"/>
          </a:bodyPr>
          <a:lstStyle/>
          <a:p>
            <a:pPr marL="0" indent="0" fontAlgn="b">
              <a:lnSpc>
                <a:spcPts val="3300"/>
              </a:lnSpc>
              <a:spcBef>
                <a:spcPct val="0"/>
              </a:spcBef>
              <a:buNone/>
              <a:defRPr/>
            </a:pPr>
            <a:r>
              <a:rPr lang="en-US" sz="2600" b="1" u="sng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Short Talk Session 2</a:t>
            </a:r>
            <a:r>
              <a:rPr lang="en-US" sz="2600" b="1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</a:t>
            </a:r>
          </a:p>
          <a:p>
            <a:pPr marL="0" indent="0" fontAlgn="b">
              <a:lnSpc>
                <a:spcPts val="3300"/>
              </a:lnSpc>
              <a:spcBef>
                <a:spcPct val="0"/>
              </a:spcBef>
              <a:buNone/>
              <a:defRPr/>
            </a:pPr>
            <a:r>
              <a:rPr lang="en-US" sz="2800" b="1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“Organotypic models of genetic skin blistering diseases reveal rational therapeutic strategies and guide drug repurposing”</a:t>
            </a:r>
            <a:endParaRPr lang="en-US" sz="2800" b="1" spc="3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3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941"/>
    </mc:Choice>
    <mc:Fallback xmlns="">
      <p:transition advClick="0" advTm="994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2DFDF-CA2A-3E4E-C830-FD978EC89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DC0F4F9-6DDB-15DF-3C69-1A7C8B0AE641}"/>
              </a:ext>
            </a:extLst>
          </p:cNvPr>
          <p:cNvSpPr/>
          <p:nvPr/>
        </p:nvSpPr>
        <p:spPr>
          <a:xfrm>
            <a:off x="0" y="2148840"/>
            <a:ext cx="12192000" cy="43281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31" name="Text Box 6">
            <a:extLst>
              <a:ext uri="{FF2B5EF4-FFF2-40B4-BE49-F238E27FC236}">
                <a16:creationId xmlns:a16="http://schemas.microsoft.com/office/drawing/2014/main" id="{053F0465-5147-6D15-333A-24648B9C8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661" y="3539870"/>
            <a:ext cx="61334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Associate Research Scientist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Columbia University</a:t>
            </a:r>
          </a:p>
        </p:txBody>
      </p:sp>
      <p:sp>
        <p:nvSpPr>
          <p:cNvPr id="48133" name="Text Box 12">
            <a:extLst>
              <a:ext uri="{FF2B5EF4-FFF2-40B4-BE49-F238E27FC236}">
                <a16:creationId xmlns:a16="http://schemas.microsoft.com/office/drawing/2014/main" id="{95426501-229E-534C-C9A6-6DBBEB3FC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3197" y="2531920"/>
            <a:ext cx="722777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  <a:cs typeface="Lato"/>
              </a:rPr>
              <a:t>Farzan Solimani, M.D.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7E5529-AB94-EA4E-9851-E7639BEBA3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6" b="8406"/>
          <a:stretch/>
        </p:blipFill>
        <p:spPr>
          <a:xfrm>
            <a:off x="1617878" y="3080943"/>
            <a:ext cx="2001622" cy="2496815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E42BFDE6-10F8-9833-4D30-E06493A4CC65}"/>
              </a:ext>
            </a:extLst>
          </p:cNvPr>
          <p:cNvSpPr txBox="1">
            <a:spLocks noChangeArrowheads="1"/>
          </p:cNvSpPr>
          <p:nvPr/>
        </p:nvSpPr>
        <p:spPr>
          <a:xfrm>
            <a:off x="5116944" y="663783"/>
            <a:ext cx="600363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2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Molly Kulesz-Martin, Ph.D., Director’s Award</a:t>
            </a:r>
            <a:endParaRPr lang="en-US" sz="3200" i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25B5AA65-F907-A217-D079-9B9FF0E20DD6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494152" y="4552950"/>
            <a:ext cx="7040623" cy="1755567"/>
          </a:xfrm>
        </p:spPr>
        <p:txBody>
          <a:bodyPr>
            <a:normAutofit/>
          </a:bodyPr>
          <a:lstStyle/>
          <a:p>
            <a:pPr marL="0" indent="0" fontAlgn="b">
              <a:lnSpc>
                <a:spcPts val="3300"/>
              </a:lnSpc>
              <a:spcBef>
                <a:spcPct val="0"/>
              </a:spcBef>
              <a:buNone/>
              <a:defRPr/>
            </a:pPr>
            <a:r>
              <a:rPr lang="en-US" sz="2400" b="1" u="sng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Short Talk Session 1</a:t>
            </a:r>
            <a:r>
              <a:rPr lang="en-US" sz="2400" b="1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</a:t>
            </a:r>
          </a:p>
          <a:p>
            <a:pPr marL="0" indent="0" fontAlgn="b">
              <a:lnSpc>
                <a:spcPts val="3300"/>
              </a:lnSpc>
              <a:spcBef>
                <a:spcPct val="0"/>
              </a:spcBef>
              <a:buNone/>
              <a:defRPr/>
            </a:pPr>
            <a:r>
              <a:rPr lang="en-US" sz="2800" b="1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“Engineered T cells for autoimmunity: emerging data from human clinical trials”</a:t>
            </a:r>
            <a:endParaRPr lang="en-US" sz="2800" b="1" spc="3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8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941"/>
    </mc:Choice>
    <mc:Fallback xmlns="">
      <p:transition advClick="0" advTm="9941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184ED7-AE6E-2C27-A65F-8309ECDA3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C5416A8-A655-EE59-D93C-2D7690F73916}"/>
              </a:ext>
            </a:extLst>
          </p:cNvPr>
          <p:cNvSpPr/>
          <p:nvPr/>
        </p:nvSpPr>
        <p:spPr>
          <a:xfrm>
            <a:off x="0" y="2148840"/>
            <a:ext cx="12192000" cy="43281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131" name="Text Box 6">
            <a:extLst>
              <a:ext uri="{FF2B5EF4-FFF2-40B4-BE49-F238E27FC236}">
                <a16:creationId xmlns:a16="http://schemas.microsoft.com/office/drawing/2014/main" id="{3EB70D73-C968-BCF1-C08F-E7F1DDF4C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1457" y="3408303"/>
            <a:ext cx="61334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Assistant Professor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Johns Hopkins School of Medicine</a:t>
            </a:r>
          </a:p>
        </p:txBody>
      </p:sp>
      <p:sp>
        <p:nvSpPr>
          <p:cNvPr id="48133" name="Text Box 12">
            <a:extLst>
              <a:ext uri="{FF2B5EF4-FFF2-40B4-BE49-F238E27FC236}">
                <a16:creationId xmlns:a16="http://schemas.microsoft.com/office/drawing/2014/main" id="{B69931E9-A606-3825-F1C2-F97D7F6A3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1457" y="2403645"/>
            <a:ext cx="769357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  <a:cs typeface="Lato"/>
              </a:rPr>
              <a:t>Joel Sunshine, M.D., Ph.D.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/>
              <a:ea typeface="Lato"/>
              <a:cs typeface="Lato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2DDFA1-5B31-05AA-7B83-33578FE44C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" r="1700"/>
          <a:stretch/>
        </p:blipFill>
        <p:spPr>
          <a:xfrm>
            <a:off x="1262542" y="3093054"/>
            <a:ext cx="2001946" cy="2439732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37CDF0EF-F44C-A44F-2AF8-626237D11A5C}"/>
              </a:ext>
            </a:extLst>
          </p:cNvPr>
          <p:cNvSpPr txBox="1">
            <a:spLocks noChangeArrowheads="1"/>
          </p:cNvSpPr>
          <p:nvPr/>
        </p:nvSpPr>
        <p:spPr>
          <a:xfrm>
            <a:off x="5116944" y="663783"/>
            <a:ext cx="600363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2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Molly Kulesz-Martin, Ph.D., Director’s Award</a:t>
            </a:r>
            <a:endParaRPr lang="en-US" sz="3200" i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296BC45C-D58A-302F-B55F-2CF9052D7CE8}"/>
              </a:ext>
            </a:extLst>
          </p:cNvPr>
          <p:cNvSpPr txBox="1">
            <a:spLocks noChangeArrowheads="1"/>
          </p:cNvSpPr>
          <p:nvPr/>
        </p:nvSpPr>
        <p:spPr>
          <a:xfrm>
            <a:off x="3881457" y="4404128"/>
            <a:ext cx="7040623" cy="198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">
              <a:lnSpc>
                <a:spcPts val="33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sz="2000" b="1" u="sng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Short Talk Session 4</a:t>
            </a:r>
            <a:r>
              <a:rPr lang="en-US" sz="2000" b="1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</a:t>
            </a:r>
          </a:p>
          <a:p>
            <a:pPr marL="0" indent="0" fontAlgn="b">
              <a:lnSpc>
                <a:spcPts val="33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sz="2800" b="1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</a:t>
            </a:r>
            <a:r>
              <a:rPr lang="it-IT" sz="2800" b="1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Non-viral gene delivery to restore antigen presentation in melanoma</a:t>
            </a:r>
            <a:r>
              <a:rPr lang="en-US" sz="2800" b="1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”</a:t>
            </a:r>
            <a:endParaRPr lang="en-US" sz="2800" b="1" spc="3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48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941"/>
    </mc:Choice>
    <mc:Fallback xmlns="">
      <p:transition advClick="0" advTm="9941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88957-F2EB-18A1-D340-6813AA1D2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B0A9B7C-243C-EBFF-ED4E-A5B9E1F1885F}"/>
              </a:ext>
            </a:extLst>
          </p:cNvPr>
          <p:cNvSpPr/>
          <p:nvPr/>
        </p:nvSpPr>
        <p:spPr>
          <a:xfrm>
            <a:off x="0" y="2148840"/>
            <a:ext cx="12192000" cy="43281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131" name="Text Box 6">
            <a:extLst>
              <a:ext uri="{FF2B5EF4-FFF2-40B4-BE49-F238E27FC236}">
                <a16:creationId xmlns:a16="http://schemas.microsoft.com/office/drawing/2014/main" id="{2124492D-3EAB-99F5-9488-BE3B7D8A2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1457" y="3909269"/>
            <a:ext cx="61334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Assistant Professor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UMass Chan Medical School</a:t>
            </a:r>
          </a:p>
        </p:txBody>
      </p:sp>
      <p:sp>
        <p:nvSpPr>
          <p:cNvPr id="48133" name="Text Box 12">
            <a:extLst>
              <a:ext uri="{FF2B5EF4-FFF2-40B4-BE49-F238E27FC236}">
                <a16:creationId xmlns:a16="http://schemas.microsoft.com/office/drawing/2014/main" id="{350D8604-1CE8-9F09-DB69-079BBCE26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1457" y="2872867"/>
            <a:ext cx="769357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  <a:cs typeface="Lato"/>
              </a:rPr>
              <a:t>Qi Tang, Ph.D.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/>
              <a:ea typeface="Lato"/>
              <a:cs typeface="Lato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AD16C1-2F85-4864-871A-AC2F1DBC11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2" r="8972"/>
          <a:stretch/>
        </p:blipFill>
        <p:spPr>
          <a:xfrm>
            <a:off x="1262542" y="3093054"/>
            <a:ext cx="2001946" cy="2439732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02AD0B44-209A-EBA8-9CDF-7C9AF3779DC0}"/>
              </a:ext>
            </a:extLst>
          </p:cNvPr>
          <p:cNvSpPr txBox="1">
            <a:spLocks noChangeArrowheads="1"/>
          </p:cNvSpPr>
          <p:nvPr/>
        </p:nvSpPr>
        <p:spPr>
          <a:xfrm>
            <a:off x="5116944" y="663783"/>
            <a:ext cx="600363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2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Molly Kulesz-Martin, Ph.D., Director’s Award</a:t>
            </a:r>
            <a:endParaRPr lang="en-US" sz="3200" i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65E9D49E-4476-9F0F-D572-F200B842446A}"/>
              </a:ext>
            </a:extLst>
          </p:cNvPr>
          <p:cNvSpPr txBox="1">
            <a:spLocks noChangeArrowheads="1"/>
          </p:cNvSpPr>
          <p:nvPr/>
        </p:nvSpPr>
        <p:spPr>
          <a:xfrm>
            <a:off x="3881457" y="4993547"/>
            <a:ext cx="6968680" cy="198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">
              <a:lnSpc>
                <a:spcPts val="33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sz="2800" b="1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“RNAi: A New Therapeutic Avenue in Dermatology”</a:t>
            </a:r>
            <a:endParaRPr lang="en-US" sz="2800" b="1" spc="3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9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941"/>
    </mc:Choice>
    <mc:Fallback xmlns="">
      <p:transition advClick="0" advTm="9941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04FF82-2F6F-21F3-268A-818A6E4D1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3EAD06-D904-E557-363C-6D3F17EA60FA}"/>
              </a:ext>
            </a:extLst>
          </p:cNvPr>
          <p:cNvSpPr/>
          <p:nvPr/>
        </p:nvSpPr>
        <p:spPr>
          <a:xfrm>
            <a:off x="0" y="2148840"/>
            <a:ext cx="12192000" cy="43281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31" name="Text Box 6">
            <a:extLst>
              <a:ext uri="{FF2B5EF4-FFF2-40B4-BE49-F238E27FC236}">
                <a16:creationId xmlns:a16="http://schemas.microsoft.com/office/drawing/2014/main" id="{3AB788A7-FF57-0428-ED42-3DBD53A5B0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661" y="3686638"/>
            <a:ext cx="61334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Postdoctoral Research Fellow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Mayo Clinic</a:t>
            </a:r>
          </a:p>
        </p:txBody>
      </p:sp>
      <p:sp>
        <p:nvSpPr>
          <p:cNvPr id="48133" name="Text Box 12">
            <a:extLst>
              <a:ext uri="{FF2B5EF4-FFF2-40B4-BE49-F238E27FC236}">
                <a16:creationId xmlns:a16="http://schemas.microsoft.com/office/drawing/2014/main" id="{622BF99D-2E36-0777-17DA-3CEC101C46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3197" y="2636695"/>
            <a:ext cx="722777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  <a:cs typeface="Lato"/>
              </a:rPr>
              <a:t>Karla Valdivieso, Ph.D.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250C81-CAD8-A9A9-BF91-6929ADB1DC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" b="116"/>
          <a:stretch/>
        </p:blipFill>
        <p:spPr>
          <a:xfrm>
            <a:off x="1617878" y="3185718"/>
            <a:ext cx="2001622" cy="2496815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2E124D12-ABE5-885A-3DAC-7FD7CCA7FFB0}"/>
              </a:ext>
            </a:extLst>
          </p:cNvPr>
          <p:cNvSpPr txBox="1">
            <a:spLocks noChangeArrowheads="1"/>
          </p:cNvSpPr>
          <p:nvPr/>
        </p:nvSpPr>
        <p:spPr>
          <a:xfrm>
            <a:off x="5116944" y="663783"/>
            <a:ext cx="600363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2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Molly Kulesz-Martin, Ph.D., Director’s Award</a:t>
            </a:r>
            <a:endParaRPr lang="en-US" sz="3200" i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99E4DEE-230F-1B8C-F162-F023F7517AE2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440661" y="4736581"/>
            <a:ext cx="7040623" cy="1755567"/>
          </a:xfrm>
        </p:spPr>
        <p:txBody>
          <a:bodyPr>
            <a:normAutofit/>
          </a:bodyPr>
          <a:lstStyle/>
          <a:p>
            <a:pPr marL="0" indent="0" fontAlgn="b">
              <a:lnSpc>
                <a:spcPts val="3300"/>
              </a:lnSpc>
              <a:spcBef>
                <a:spcPct val="0"/>
              </a:spcBef>
              <a:buNone/>
              <a:defRPr/>
            </a:pPr>
            <a:r>
              <a:rPr lang="en-US" b="1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“Induction of rapid-onset senescence is integral to healing”</a:t>
            </a:r>
            <a:endParaRPr lang="en-US" b="1" spc="3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17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941"/>
    </mc:Choice>
    <mc:Fallback xmlns="">
      <p:transition advClick="0" advTm="9941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C63D7-1665-6292-537C-54747F002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BE622DE-EBFA-0B55-EF77-39217A96CD2E}"/>
              </a:ext>
            </a:extLst>
          </p:cNvPr>
          <p:cNvSpPr/>
          <p:nvPr/>
        </p:nvSpPr>
        <p:spPr>
          <a:xfrm>
            <a:off x="0" y="2148840"/>
            <a:ext cx="12192000" cy="43281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31" name="Text Box 6">
            <a:extLst>
              <a:ext uri="{FF2B5EF4-FFF2-40B4-BE49-F238E27FC236}">
                <a16:creationId xmlns:a16="http://schemas.microsoft.com/office/drawing/2014/main" id="{250C73F5-3779-B97E-A635-9C824774D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661" y="3534238"/>
            <a:ext cx="61334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Postdoctoral Research Fellow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University of Michigan</a:t>
            </a:r>
          </a:p>
        </p:txBody>
      </p:sp>
      <p:sp>
        <p:nvSpPr>
          <p:cNvPr id="48133" name="Text Box 12">
            <a:extLst>
              <a:ext uri="{FF2B5EF4-FFF2-40B4-BE49-F238E27FC236}">
                <a16:creationId xmlns:a16="http://schemas.microsoft.com/office/drawing/2014/main" id="{AD1DAF7F-67A1-9CF6-8AF0-B7389275D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3197" y="2579545"/>
            <a:ext cx="722777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  <a:cs typeface="Lato"/>
              </a:rPr>
              <a:t>Priyanka Verma, Ph.D.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582B68-4EE8-B95C-44FA-1B0FA51171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3" b="3223"/>
          <a:stretch/>
        </p:blipFill>
        <p:spPr>
          <a:xfrm>
            <a:off x="1617878" y="3185718"/>
            <a:ext cx="2001622" cy="2496815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1A2B3EA7-A7E8-56D1-EED3-07E3549A0E5A}"/>
              </a:ext>
            </a:extLst>
          </p:cNvPr>
          <p:cNvSpPr txBox="1">
            <a:spLocks noChangeArrowheads="1"/>
          </p:cNvSpPr>
          <p:nvPr/>
        </p:nvSpPr>
        <p:spPr>
          <a:xfrm>
            <a:off x="5116944" y="663783"/>
            <a:ext cx="600363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2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Molly Kulesz-Martin, Ph.D., Director’s Award</a:t>
            </a:r>
            <a:endParaRPr lang="en-US" sz="3200" i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E874ACBB-2319-7B63-1722-C09AF239B9F9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440661" y="4619625"/>
            <a:ext cx="7040623" cy="1622217"/>
          </a:xfrm>
        </p:spPr>
        <p:txBody>
          <a:bodyPr>
            <a:normAutofit/>
          </a:bodyPr>
          <a:lstStyle/>
          <a:p>
            <a:pPr marL="0" indent="0" fontAlgn="b">
              <a:lnSpc>
                <a:spcPts val="3300"/>
              </a:lnSpc>
              <a:spcBef>
                <a:spcPct val="0"/>
              </a:spcBef>
              <a:buNone/>
              <a:defRPr/>
            </a:pPr>
            <a:r>
              <a:rPr lang="en-US" sz="2400" b="1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“Flavin-Containing Monooxygenase 3 (FMO3): A Central Player in the Gut-multiorgan fibrosis”</a:t>
            </a:r>
            <a:endParaRPr lang="en-US" sz="2400" b="1" spc="3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23CE1F93-B9E4-3B7D-92F6-67806EE68E37}"/>
              </a:ext>
            </a:extLst>
          </p:cNvPr>
          <p:cNvSpPr txBox="1">
            <a:spLocks noChangeArrowheads="1"/>
          </p:cNvSpPr>
          <p:nvPr/>
        </p:nvSpPr>
        <p:spPr>
          <a:xfrm>
            <a:off x="4476774" y="5638800"/>
            <a:ext cx="7040623" cy="1622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">
              <a:lnSpc>
                <a:spcPts val="33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sz="2400" b="1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“p300 inhibition Attenuates Fibrosis and Senescence”</a:t>
            </a:r>
            <a:endParaRPr lang="en-US" sz="2400" b="1" spc="3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09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941"/>
    </mc:Choice>
    <mc:Fallback xmlns="">
      <p:transition advClick="0" advTm="9941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CBD04-A903-6EFC-E315-3E356163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7049167-CBF4-0D4B-1BA0-4097D857D475}"/>
              </a:ext>
            </a:extLst>
          </p:cNvPr>
          <p:cNvSpPr/>
          <p:nvPr/>
        </p:nvSpPr>
        <p:spPr>
          <a:xfrm>
            <a:off x="0" y="2148840"/>
            <a:ext cx="12192000" cy="43281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31" name="Text Box 6">
            <a:extLst>
              <a:ext uri="{FF2B5EF4-FFF2-40B4-BE49-F238E27FC236}">
                <a16:creationId xmlns:a16="http://schemas.microsoft.com/office/drawing/2014/main" id="{A024FCF0-7F7C-F80D-3D6F-BBAE61F7C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661" y="3539870"/>
            <a:ext cx="61334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Professor of Dermatology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University of Colorado Anschutz Medical Campus</a:t>
            </a:r>
          </a:p>
        </p:txBody>
      </p:sp>
      <p:sp>
        <p:nvSpPr>
          <p:cNvPr id="48133" name="Text Box 12">
            <a:extLst>
              <a:ext uri="{FF2B5EF4-FFF2-40B4-BE49-F238E27FC236}">
                <a16:creationId xmlns:a16="http://schemas.microsoft.com/office/drawing/2014/main" id="{28636AEC-161F-2439-65CF-E31AC74D6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3197" y="2531920"/>
            <a:ext cx="722777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  <a:cs typeface="Lato"/>
              </a:rPr>
              <a:t>Richard Wang, M.D., Ph.D.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51F951-4E5B-6B1C-2AA0-8F0F997732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3" b="3223"/>
          <a:stretch/>
        </p:blipFill>
        <p:spPr>
          <a:xfrm>
            <a:off x="1617878" y="3014269"/>
            <a:ext cx="1977699" cy="2466974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79FBC62E-B118-C437-4224-83A0C20B405A}"/>
              </a:ext>
            </a:extLst>
          </p:cNvPr>
          <p:cNvSpPr txBox="1">
            <a:spLocks noChangeArrowheads="1"/>
          </p:cNvSpPr>
          <p:nvPr/>
        </p:nvSpPr>
        <p:spPr>
          <a:xfrm>
            <a:off x="5116944" y="663783"/>
            <a:ext cx="600363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2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Molly Kulesz-Martin, Ph.D., Director’s Award</a:t>
            </a:r>
            <a:endParaRPr lang="en-US" sz="3200" i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D2C660B-13D3-9AB5-9505-AFEC82403EEC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494152" y="4438650"/>
            <a:ext cx="7040623" cy="1755567"/>
          </a:xfrm>
        </p:spPr>
        <p:txBody>
          <a:bodyPr>
            <a:normAutofit/>
          </a:bodyPr>
          <a:lstStyle/>
          <a:p>
            <a:pPr marL="0" indent="0" fontAlgn="b">
              <a:lnSpc>
                <a:spcPts val="3300"/>
              </a:lnSpc>
              <a:spcBef>
                <a:spcPct val="0"/>
              </a:spcBef>
              <a:buNone/>
              <a:defRPr/>
            </a:pPr>
            <a:r>
              <a:rPr lang="en-US" sz="1600" b="1" u="sng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Short Talk Session 5</a:t>
            </a:r>
            <a:r>
              <a:rPr lang="en-US" sz="1600" b="1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</a:t>
            </a:r>
          </a:p>
          <a:p>
            <a:pPr marL="0" indent="0" fontAlgn="b">
              <a:lnSpc>
                <a:spcPts val="3300"/>
              </a:lnSpc>
              <a:spcBef>
                <a:spcPct val="0"/>
              </a:spcBef>
              <a:buNone/>
              <a:defRPr/>
            </a:pPr>
            <a:r>
              <a:rPr lang="en-US" sz="2400" b="1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“Advancing Lipid Nanoparticle (LNP)-mRNA and LNP-siRNA Therapies Using In Vivo Models of Xeroderma Pigmentosum and Psoriasis”</a:t>
            </a:r>
            <a:endParaRPr lang="en-US" sz="2400" b="1" spc="3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07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941"/>
    </mc:Choice>
    <mc:Fallback xmlns="">
      <p:transition advClick="0" advTm="9941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D7EE7-2D9E-38AC-E380-F486F899F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FA9DB59-637F-4842-4D22-A8A4A876AD93}"/>
              </a:ext>
            </a:extLst>
          </p:cNvPr>
          <p:cNvSpPr/>
          <p:nvPr/>
        </p:nvSpPr>
        <p:spPr>
          <a:xfrm>
            <a:off x="0" y="2148840"/>
            <a:ext cx="12192000" cy="43281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31" name="Text Box 6">
            <a:extLst>
              <a:ext uri="{FF2B5EF4-FFF2-40B4-BE49-F238E27FC236}">
                <a16:creationId xmlns:a16="http://schemas.microsoft.com/office/drawing/2014/main" id="{FF3D0314-871E-41EC-D199-C277D07AD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661" y="3686638"/>
            <a:ext cx="61334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Postdoctoral Scholar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Stanford University</a:t>
            </a:r>
          </a:p>
        </p:txBody>
      </p:sp>
      <p:sp>
        <p:nvSpPr>
          <p:cNvPr id="48133" name="Text Box 12">
            <a:extLst>
              <a:ext uri="{FF2B5EF4-FFF2-40B4-BE49-F238E27FC236}">
                <a16:creationId xmlns:a16="http://schemas.microsoft.com/office/drawing/2014/main" id="{0D825583-BB97-3AB3-8F05-D83B233FE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3197" y="2636695"/>
            <a:ext cx="722777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  <a:cs typeface="Lato"/>
              </a:rPr>
              <a:t>Ying Yang, Ph.D.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222DF2-0564-DBD2-44BE-CE9ECDD961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05" t="9743" r="-3004" b="11290"/>
          <a:stretch>
            <a:fillRect/>
          </a:stretch>
        </p:blipFill>
        <p:spPr>
          <a:xfrm>
            <a:off x="1764346" y="3093054"/>
            <a:ext cx="2001946" cy="2439732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0E4C0C43-D488-C678-30DF-34C45FE39BE3}"/>
              </a:ext>
            </a:extLst>
          </p:cNvPr>
          <p:cNvSpPr txBox="1">
            <a:spLocks noChangeArrowheads="1"/>
          </p:cNvSpPr>
          <p:nvPr/>
        </p:nvSpPr>
        <p:spPr>
          <a:xfrm>
            <a:off x="5116944" y="663783"/>
            <a:ext cx="600363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2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Molly Kulesz-Martin, Ph.D., Director’s Award</a:t>
            </a:r>
            <a:endParaRPr lang="en-US" sz="3200" i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AD5CC9F1-EF65-F482-F743-41104443E4FD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440661" y="4736581"/>
            <a:ext cx="7227778" cy="1755567"/>
          </a:xfrm>
        </p:spPr>
        <p:txBody>
          <a:bodyPr>
            <a:normAutofit/>
          </a:bodyPr>
          <a:lstStyle/>
          <a:p>
            <a:pPr marL="0" indent="0" fontAlgn="b">
              <a:lnSpc>
                <a:spcPts val="3300"/>
              </a:lnSpc>
              <a:spcBef>
                <a:spcPct val="0"/>
              </a:spcBef>
              <a:buNone/>
              <a:defRPr/>
            </a:pPr>
            <a:r>
              <a:rPr lang="en-US" b="1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“A spatiotemporal and machine-learning platform facilitates the manufacturing of </a:t>
            </a:r>
            <a:r>
              <a:rPr lang="en-US" b="1" spc="300" baseline="3000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hPSC</a:t>
            </a:r>
            <a:r>
              <a:rPr lang="en-US" b="1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-derived esophageal mucosa for RDEB Patients”</a:t>
            </a:r>
            <a:endParaRPr lang="en-US" b="1" spc="3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18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941"/>
    </mc:Choice>
    <mc:Fallback xmlns="">
      <p:transition advClick="0" advTm="994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75949-6AEB-E993-078B-854A5798F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11">
            <a:extLst>
              <a:ext uri="{FF2B5EF4-FFF2-40B4-BE49-F238E27FC236}">
                <a16:creationId xmlns:a16="http://schemas.microsoft.com/office/drawing/2014/main" id="{4B8406F5-8E5B-3AC6-3B46-11D377C266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11368" y="465201"/>
            <a:ext cx="5504688" cy="1143000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en-US" sz="36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SID Eugene M. Farber Travel Award Winner</a:t>
            </a:r>
            <a:endParaRPr lang="en-US" sz="3600" i="1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2B47C6-1481-4715-97DD-88A9A343E926}"/>
              </a:ext>
            </a:extLst>
          </p:cNvPr>
          <p:cNvSpPr/>
          <p:nvPr/>
        </p:nvSpPr>
        <p:spPr>
          <a:xfrm>
            <a:off x="0" y="2148839"/>
            <a:ext cx="12192000" cy="424395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30" name="Rectangle 3">
            <a:extLst>
              <a:ext uri="{FF2B5EF4-FFF2-40B4-BE49-F238E27FC236}">
                <a16:creationId xmlns:a16="http://schemas.microsoft.com/office/drawing/2014/main" id="{AA2049C5-5A29-AE71-D681-EB5979C9C444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494152" y="4371975"/>
            <a:ext cx="7040623" cy="1981200"/>
          </a:xfrm>
        </p:spPr>
        <p:txBody>
          <a:bodyPr>
            <a:normAutofit/>
          </a:bodyPr>
          <a:lstStyle/>
          <a:p>
            <a:pPr marL="0" indent="0" fontAlgn="b">
              <a:lnSpc>
                <a:spcPts val="3300"/>
              </a:lnSpc>
              <a:spcBef>
                <a:spcPct val="0"/>
              </a:spcBef>
              <a:buNone/>
              <a:defRPr/>
            </a:pPr>
            <a:r>
              <a:rPr lang="en-US" sz="2000" b="1" u="sng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Short Talk Session 4</a:t>
            </a:r>
            <a:r>
              <a:rPr lang="en-US" sz="2000" b="1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</a:t>
            </a:r>
          </a:p>
          <a:p>
            <a:pPr marL="0" indent="0" fontAlgn="b">
              <a:lnSpc>
                <a:spcPts val="3300"/>
              </a:lnSpc>
              <a:spcBef>
                <a:spcPct val="0"/>
              </a:spcBef>
              <a:buNone/>
              <a:defRPr/>
            </a:pPr>
            <a:r>
              <a:rPr lang="en-US" sz="2800" b="1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“Dendritic cell intrinsic androgen receptor signaling inhibits anti-tumor immunity in melanoma”</a:t>
            </a:r>
            <a:endParaRPr lang="en-US" sz="2800" b="1" spc="3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8131" name="Text Box 6">
            <a:extLst>
              <a:ext uri="{FF2B5EF4-FFF2-40B4-BE49-F238E27FC236}">
                <a16:creationId xmlns:a16="http://schemas.microsoft.com/office/drawing/2014/main" id="{AAE992F2-2606-1959-D320-C049BF66B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8369" y="3481858"/>
            <a:ext cx="652348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PhD Candidate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Oregon Health and Science University</a:t>
            </a:r>
          </a:p>
        </p:txBody>
      </p:sp>
      <p:sp>
        <p:nvSpPr>
          <p:cNvPr id="48133" name="Text Box 12">
            <a:extLst>
              <a:ext uri="{FF2B5EF4-FFF2-40B4-BE49-F238E27FC236}">
                <a16:creationId xmlns:a16="http://schemas.microsoft.com/office/drawing/2014/main" id="{630BCE31-3636-3211-57DB-4BB9BFD27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3197" y="2559628"/>
            <a:ext cx="69515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Kasidy Brown, B.S.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657A1C-EF11-BDA2-5277-3E054FFA1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2632" y="3237683"/>
            <a:ext cx="2243707" cy="224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086986"/>
      </p:ext>
    </p:extLst>
  </p:cSld>
  <p:clrMapOvr>
    <a:masterClrMapping/>
  </p:clrMapOvr>
  <p:transition spd="slow" advClick="0" advTm="9941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EA7A7-CFB4-1423-C5F3-AFB69B5E3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11">
            <a:extLst>
              <a:ext uri="{FF2B5EF4-FFF2-40B4-BE49-F238E27FC236}">
                <a16:creationId xmlns:a16="http://schemas.microsoft.com/office/drawing/2014/main" id="{D1B568C9-EB08-CFB9-4386-1BCCAD67A3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55437" y="3463261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en-US" sz="56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</a:br>
            <a:endParaRPr lang="en-US" sz="5600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47106" name="Rectangle 3">
            <a:extLst>
              <a:ext uri="{FF2B5EF4-FFF2-40B4-BE49-F238E27FC236}">
                <a16:creationId xmlns:a16="http://schemas.microsoft.com/office/drawing/2014/main" id="{998A85AA-CAAE-5CA4-8312-EE3974AA2E40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2100855" y="4263012"/>
            <a:ext cx="8442251" cy="1550987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 fontAlgn="b">
              <a:spcBef>
                <a:spcPct val="0"/>
              </a:spcBef>
              <a:buNone/>
              <a:defRPr/>
            </a:pPr>
            <a:r>
              <a:rPr lang="en-US" sz="48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  <a:cs typeface="Lato"/>
              </a:rPr>
              <a:t>Oregon Dermatology Society Director’s Award</a:t>
            </a:r>
          </a:p>
          <a:p>
            <a:pPr algn="ctr" fontAlgn="b">
              <a:spcBef>
                <a:spcPct val="0"/>
              </a:spcBef>
              <a:buNone/>
              <a:defRPr/>
            </a:pPr>
            <a:r>
              <a:rPr lang="en-US" sz="54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2025</a:t>
            </a:r>
            <a:endParaRPr lang="en-US" sz="16600" b="1" dirty="0">
              <a:solidFill>
                <a:srgbClr val="33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2469" name="AutoShape 4" descr="data:image/jpeg;base64,/9j/4AAQSkZJRgABAQAAAQABAAD/2wCEAAkGBxITEhQTEhQTFhUXGBgaGBcXFRocHRodIBogHxodHxkiICsgIx0oIyAfIj0tJywrLy4yFyQ0PjM4NysvMTcBCgoKDg0OGxAQGzMmICYvNzQ3LDY4LTIsNDArLywsNzcyLy81LDc1Lzc0LzI0NCwwLDAsLzAsLy8tLDQsLDQsL//AABEIAEoAXAMBEQACEQEDEQH/xAAbAAACAwEBAQAAAAAAAAAAAAAABQMEBgIBB//EADUQAAIBAwIEBAUCBAcAAAAAAAECEQADIQQSBSIxQRMyUWEGQnGBkSNSFDNisQdDU6Gi0fD/xAAZAQEAAwEBAAAAAAAAAAAAAAAAAQMEAgX/xAAvEQABAwIDBgYDAQADAAAAAAABAAIDESESMfAEQVFhgcETIiORoeFxsdHxBTJC/9oADAMBAAIRAxEAPwD7jREURFEXN24FBZiAB1J7VBIAqVIBJoEs1HGgH2IjMQ0MQCYEwxgAnBgdB19KpdPQ0AVzYbVJVa3xDUlofwrfTBj9hn5p8wA+hqsSSVvQf4uzHHS1Srt7iDW7SPcSWMbgvRBBLEn0UD7xVpkLWguCqEYc4gFW9NqVcSs+hBEEfUHNWNcHZLhzS3NTV0uUURFERREURFEXNy4FBZiAAJJPaoJAFSpAJNAs9qeNkeIbtsm2eVEiWZuwUCQ09fb++N20EVxC3DeStTYBbCb8dyWaDgt/UpLOdPaZOVLYIYGcb5ALYnuOtUsgklbc4RTId+KufMyN1hiNcz2XnFfhiyjqlvThxdUKWNwKVI6so2nm7k59IqJdkY1wDW1rbP8AXNI9pc4El1KK5f8AhRrUto7rITsAtsf04+csMzIq12xll4jTlu5qsbUH2kFee9V+C6xBdu/pbdTbVkVRIS4FJlkET7kZriF4DjbzC3I/hdysJaL+U+4/K0/Ctet62GHXow9COvQn+5rdFIHtqFjkjLHUVyrFWiiIoiKIiiJN8TXyEW2phrjQOUmfUA9AcjrPfFZtpd5Q0ZlaNnbcuO5JeD6Nb+qY7Zs6bktEPEOp5iVHr+MVmhYJJTbytsPzvWiV5ZFnd2f4Wm4il4lDaYABpddslh2AMwK2yB5phP5WOMsviCWcXt3DfsMUQ7HbwzB72z/V7VRKHGRppkbeyuiLQxwrmL+6YJavm6rlwqBYa3tBDH1BmQR96uAkLwa24KolgaRS/FLPjPh5a2L9tSb1rKNv2hRMsYJg9Ko2yMluNo8wyurtkko7A7IqLg2sHipcUgJfRDtJkgwYCgDCghhmevaaiF/mDhk4a6LqVnlLTmFqK3LEiiIoiKIiiJJxbGp055smPOu3r+wgsTMZERAzWWW0rfqnstMV43a+Uu/w7tjwHbbbDFssrSzRMbx2OT+ap/44emTQd+qt24+cDXRPS1wFiioWzPMeoXlEwIH561rq6tgs3lpcpTf1TeJaBcqxccu4kbpcMs7cgYHbEHvWcvOIX3/3krwwYTbVkxtu5RgQpt843FySV9ZgRGR3wAauq7DTcqiG1rvU+uXdYcMitKnkZoU+xaMV2+7DUdFwyzxQrHcBvnwNKvlJuP0LYAujAhsjtmcV5uzu9Ng591vmb53nl2W+r1l5iKIiiIoiKIqHGdQtq34ht746eUR3BLHAE96pmeGNxEVVsTS52EGizXw/qF02qu2m8NLd6LlskEMxc8qg9CBJEVi2dwilLDQB1xxutc7TLGHC5Fj0Wm4hqjbKBbbMbjbSyiQvoW7gdprdI/CRQZ6usbGBwNTkqHFNTcW9ZACiXfaJHNFs9twnrVUr3B4A1b8q2NrSwk6urh1bb0tNaYh1yVXlWBzbj09ABVmM1DSM1xgFC4HJLfjbiS27DWx4bvcgeEWO4gmJCjJzVG2yhsZbYk7lbskZc/FkBvUPBuHG2+nt8/6SQSCApJy88vNmBhselRDFhc1vAdNdV1LJia48TrVFqa3LEiiIoiKIiiLi7bDAqehEVBAIoVINDULL8Y4TbW1aRrhW8rTadVHKZHy9k8s9cmsM0LQ1oJ82463LbFK4uJAtvGt6YfDepv8AhRqFysKLm8N4hPzCB5en+/pVuzvkw+oOvFUztZi8ntwXPFluNftOiWWWyTuZjzJI5v8AjH3ikuIvBaBb3CmPCGEEm/ymeq1cK2wb3CbwkxuHt/70q5z6A0uaZKlrKkVsFmeF6B7t/fqrh8WHNlOUm0Ce5iCwkQMxBrFFGXSYpTe9Bw+1skeGspGLb+a0HB+G+CrSQzsxLMFift69/qTWyGLwxzWWWTGeSYVaqkURFERREURFEUGr0qXFKuJBBHuJ9D2NcvYHChXTXFpqEmv8K1FrcdK65iEcYAVSAoAxkmZ9qyuhkZUxnotAljfQSBdve1f6gFm3lmgH5l2YJIaJJEfRhXVZrjCP7ZQBFY4jooNrV3VM7bZnlYGDEECQCe8NEkdqmkrhe2tFKxNNrq/w3haWQQpYyZ5oMYjEAf8AZ7mrI4WxiyrklL81eq1VIoiKIiiJRrdAxe6yAgtbthWBHm3PvInvG3r1xVL2Ek04f1XseAADxPZFgaoXVDEm2Jk8mRLZaMzG3ywPUUHiYr5dEPhYbZ9VFxH+KJuNaRwYRVhreY8QkjdIgynWD+Kh/iXLR+ua6j8Owcf3y+1H4urbft8TqR/kiObGye0TO72jvUVkNadte6mkQpXv8/XVdka3bMncVEr+nCmEnafWd/UkYp6uqcvtR6Naf3n9LwnW5wTyj/SEGRMf1RPXlp6uqa7J6Oq6p8qXXWbzWrcqWcTuA29YxI3KPuDg104OLRr+KGFgceGvyuW/i5OG2wJg2zHl8hPVvNO/HSKj1NU+PtB4VP8Afn6Xm3WbgMhSDJHh9TOT79IjvM4inqaolYqf6peDteJZHJhEUSdpJYgEyRiV/B3e1THiyKiXBmN+vlVdFp9WqIkuIVAx/SMeWSDklvNMyPSuGiQAD+Lt7oiSf6tDWlZUp1lrUbnNssBMiNmYRYHNMAtPSD71S4Pr5VewsoMXfiodSNb8h+aMbJIHRjPYzBAzyiIzUO8Xd2Ut8Hf3XN63qyx85AuHbm1BUhox1gY655vaoIk+eSkGKnTmqn8XrHW54W9mBx/JABhsCfknb15hXGKUg4e3PXFWYIgRi78vn4V1LOqXdtJ6wC3hzBuXJbH7VKMAfp61ZSQZduJVZMRpXvwH2ult6prepV5kqwtZQZO4CCO3l82ZmlJCHA9PlRWMOaR1+FFdt6kfyEa2pYcpNskY6xJUKe4BnGOtQQ//AMinspBjP/c199VUws6osZuOFkRAtYBd5+UnC7Pz9a6o+uf65/SjFHTL98B9qvbXWsy7w4EWy0Gz5gU3R3/fM+mK59Q59uS6PggGnPjz+l7bTWQpbfIBmDanOzdtHljDbd2fWlJNU5aCExZDvz0adFFc12oVoZmlVLERbiAsqDHNuJxjlzioxvBv212UhkZFu+qfKf6TfsXf5olvYnt9un2rQ2tLrM6lbZKapXKKIiiIoiKIiiIoiKIiiIoiKIiiL//Z">
            <a:extLst>
              <a:ext uri="{FF2B5EF4-FFF2-40B4-BE49-F238E27FC236}">
                <a16:creationId xmlns:a16="http://schemas.microsoft.com/office/drawing/2014/main" id="{83220E74-4E68-5C22-01C6-658557AF6E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87124" y="268062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1800">
              <a:solidFill>
                <a:prstClr val="black"/>
              </a:solidFill>
            </a:endParaRPr>
          </a:p>
        </p:txBody>
      </p:sp>
      <p:pic>
        <p:nvPicPr>
          <p:cNvPr id="9" name="Picture 10" descr="C:\Users\stemwedc\Desktop\Untitled-1.gif">
            <a:extLst>
              <a:ext uri="{FF2B5EF4-FFF2-40B4-BE49-F238E27FC236}">
                <a16:creationId xmlns:a16="http://schemas.microsoft.com/office/drawing/2014/main" id="{EC4B853D-A93B-1F75-88F1-A2F1A0EE2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193" y="3600381"/>
            <a:ext cx="7165889" cy="68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logo with blue lines and black text&#10;&#10;AI-generated content may be incorrect.">
            <a:extLst>
              <a:ext uri="{FF2B5EF4-FFF2-40B4-BE49-F238E27FC236}">
                <a16:creationId xmlns:a16="http://schemas.microsoft.com/office/drawing/2014/main" id="{7B988560-E0BF-5453-B358-C62DD48840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553" y="162996"/>
            <a:ext cx="3628894" cy="326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47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130"/>
    </mc:Choice>
    <mc:Fallback xmlns="">
      <p:transition advClick="0" advTm="913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C8D34-C18F-A2DA-11FF-586ED6CA6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B5621F1-D85A-F420-02FF-B8558A9289B4}"/>
              </a:ext>
            </a:extLst>
          </p:cNvPr>
          <p:cNvSpPr/>
          <p:nvPr/>
        </p:nvSpPr>
        <p:spPr>
          <a:xfrm>
            <a:off x="0" y="2148840"/>
            <a:ext cx="12192000" cy="43281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31" name="Text Box 6">
            <a:extLst>
              <a:ext uri="{FF2B5EF4-FFF2-40B4-BE49-F238E27FC236}">
                <a16:creationId xmlns:a16="http://schemas.microsoft.com/office/drawing/2014/main" id="{0506178C-3469-F656-78AB-D5E100DC3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661" y="4058113"/>
            <a:ext cx="61334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Research Fellow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University of Utah</a:t>
            </a:r>
          </a:p>
        </p:txBody>
      </p:sp>
      <p:sp>
        <p:nvSpPr>
          <p:cNvPr id="48133" name="Text Box 12">
            <a:extLst>
              <a:ext uri="{FF2B5EF4-FFF2-40B4-BE49-F238E27FC236}">
                <a16:creationId xmlns:a16="http://schemas.microsoft.com/office/drawing/2014/main" id="{BCB23FB7-056E-9AE1-337C-81228A69D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3197" y="2636695"/>
            <a:ext cx="722777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  <a:cs typeface="Lato"/>
              </a:rPr>
              <a:t>Hossein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  <a:cs typeface="Lato"/>
              </a:rPr>
              <a:t>Akbarialiabad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  <a:cs typeface="Lato"/>
              </a:rPr>
              <a:t>, M.D., M.B.A.,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  <a:cs typeface="Lato"/>
              </a:rPr>
              <a:t>Mmed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  <a:cs typeface="Lato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852546-0D72-73F0-6502-0057A7B28B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2" r="8972"/>
          <a:stretch/>
        </p:blipFill>
        <p:spPr>
          <a:xfrm>
            <a:off x="1764346" y="3093054"/>
            <a:ext cx="2001946" cy="2439732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A701B5A2-BF11-B8A7-2467-D88B906C72C1}"/>
              </a:ext>
            </a:extLst>
          </p:cNvPr>
          <p:cNvSpPr txBox="1">
            <a:spLocks noChangeArrowheads="1"/>
          </p:cNvSpPr>
          <p:nvPr/>
        </p:nvSpPr>
        <p:spPr>
          <a:xfrm>
            <a:off x="5116944" y="663783"/>
            <a:ext cx="600363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">
              <a:defRPr/>
            </a:pPr>
            <a:r>
              <a:rPr lang="en-US" sz="32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Lato"/>
                <a:cs typeface="Lato"/>
              </a:rPr>
              <a:t>Oregon Dermatology Society Director’s Award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20307B1B-BF81-2087-54D1-20A083C02ED0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440661" y="5050906"/>
            <a:ext cx="7227778" cy="1755567"/>
          </a:xfrm>
        </p:spPr>
        <p:txBody>
          <a:bodyPr>
            <a:normAutofit/>
          </a:bodyPr>
          <a:lstStyle/>
          <a:p>
            <a:pPr marL="0" indent="0" fontAlgn="b">
              <a:lnSpc>
                <a:spcPts val="3300"/>
              </a:lnSpc>
              <a:spcBef>
                <a:spcPct val="0"/>
              </a:spcBef>
              <a:buNone/>
              <a:defRPr/>
            </a:pPr>
            <a:r>
              <a:rPr lang="en-US" sz="2800" b="1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“Closed-Loop Dermatologic Therapy Using Biosensors and Adaptive Delivery of Biologics and Small Molecules”</a:t>
            </a:r>
            <a:endParaRPr lang="en-US" sz="2800" b="1" spc="3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96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941"/>
    </mc:Choice>
    <mc:Fallback xmlns="">
      <p:transition advClick="0" advTm="9941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49741-88C7-4614-113C-FFA84E45B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F3193EC7-BDAC-2C41-884E-503C0B021B6B}"/>
              </a:ext>
            </a:extLst>
          </p:cNvPr>
          <p:cNvSpPr/>
          <p:nvPr/>
        </p:nvSpPr>
        <p:spPr>
          <a:xfrm>
            <a:off x="0" y="-45721"/>
            <a:ext cx="12192000" cy="64970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C425F0-0DAC-B450-F88A-951B9E290E3C}"/>
              </a:ext>
            </a:extLst>
          </p:cNvPr>
          <p:cNvSpPr txBox="1"/>
          <p:nvPr/>
        </p:nvSpPr>
        <p:spPr>
          <a:xfrm>
            <a:off x="120317" y="72185"/>
            <a:ext cx="7447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Congrats to our 2025 Travel Awardees!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FCE23D-865F-3A99-DF09-8433ABC98D2F}"/>
              </a:ext>
            </a:extLst>
          </p:cNvPr>
          <p:cNvSpPr txBox="1"/>
          <p:nvPr/>
        </p:nvSpPr>
        <p:spPr>
          <a:xfrm>
            <a:off x="156410" y="672321"/>
            <a:ext cx="4326826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600" b="1" u="sng" dirty="0">
                <a:latin typeface="Lato Black"/>
                <a:ea typeface="Lato Black"/>
                <a:cs typeface="Lato Black"/>
              </a:rPr>
              <a:t>Molly Kulesz-Martin, Ph.D. Director’s Award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EE94FF-BEFB-CA71-BE54-8639C0883BDE}"/>
              </a:ext>
            </a:extLst>
          </p:cNvPr>
          <p:cNvSpPr txBox="1"/>
          <p:nvPr/>
        </p:nvSpPr>
        <p:spPr>
          <a:xfrm>
            <a:off x="120317" y="3516283"/>
            <a:ext cx="120195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Noha Ahmed, Hossein </a:t>
            </a:r>
            <a:r>
              <a:rPr lang="en-US" sz="110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Akbarialiabad</a:t>
            </a:r>
            <a:r>
              <a:rPr lang="en-US" sz="11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Carolina </a:t>
            </a:r>
            <a:r>
              <a:rPr lang="en-US" sz="110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Cabalin</a:t>
            </a:r>
            <a:r>
              <a:rPr lang="en-US" sz="11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Cristina de Guzman Strong, Umber Dube, Anastasiya </a:t>
            </a:r>
            <a:r>
              <a:rPr lang="en-US" sz="110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Gorkun</a:t>
            </a:r>
            <a:r>
              <a:rPr lang="en-US" sz="11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-Roeder, Poppy Gould, Jinwoo Lee, Sheila McSweeney, Gemma Nomdedeu-Sancho, Tolulope </a:t>
            </a:r>
            <a:r>
              <a:rPr lang="en-US" sz="110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Omolekan</a:t>
            </a:r>
            <a:r>
              <a:rPr lang="en-US" sz="11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Fateme Rajabi, Ravi Ramessur, Cory Simpson, Farzan </a:t>
            </a:r>
            <a:r>
              <a:rPr lang="en-US" sz="110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Solimani</a:t>
            </a:r>
            <a:r>
              <a:rPr lang="en-US" sz="11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Joel Sunshine, Qi Tang, Karla Valdivieso, Priyanka Verma, Richard Wang, Ying Yang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FF2739-8D39-3E92-5071-A59BD4B093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9" r="8838"/>
          <a:stretch>
            <a:fillRect/>
          </a:stretch>
        </p:blipFill>
        <p:spPr bwMode="auto">
          <a:xfrm>
            <a:off x="229212" y="1087804"/>
            <a:ext cx="927292" cy="112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525FF7-5A25-FA62-1DEB-2F925214A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174" y="1082839"/>
            <a:ext cx="927292" cy="113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9EF59FD-A966-8E2E-473B-9BF3A4D34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436" y="1099974"/>
            <a:ext cx="929130" cy="113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0809BE4C-D2C7-9FF9-BCF2-42A6E8C54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300" y="1098057"/>
            <a:ext cx="932277" cy="113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8D293737-E590-A389-CC6D-AAA68F512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199" y="1118711"/>
            <a:ext cx="932276" cy="113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59796001-06D1-3A83-B1A6-B31AEB5B5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251" y="1139792"/>
            <a:ext cx="884681" cy="110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 person with short hair wearing a black shirt&#10;&#10;AI-generated content may be incorrect.">
            <a:extLst>
              <a:ext uri="{FF2B5EF4-FFF2-40B4-BE49-F238E27FC236}">
                <a16:creationId xmlns:a16="http://schemas.microsoft.com/office/drawing/2014/main" id="{BCB65F8E-817A-B1B2-D5CF-2E65AF5B2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996" y="1155250"/>
            <a:ext cx="906018" cy="110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56BEC9DE-8060-2F51-23D0-CD9FCE80E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530" y="1138176"/>
            <a:ext cx="904852" cy="113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4B7D6239-332E-4C9E-313B-F07258416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013" y="1138176"/>
            <a:ext cx="991801" cy="113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2729ACDA-017E-5F5B-91D3-82BF3E249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759" y="1144724"/>
            <a:ext cx="899766" cy="113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264BD540-3284-E05E-6770-4B0E1413B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415" y="1155250"/>
            <a:ext cx="918265" cy="111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71B59321-FDBE-8F07-4A47-9CB76CB83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7983" y="1144249"/>
            <a:ext cx="927292" cy="113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899BC5B2-A32F-016C-6E37-223255E38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327" y="2353374"/>
            <a:ext cx="917217" cy="111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86614F75-02B8-6877-C41B-0A92CCB3D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026" y="2369217"/>
            <a:ext cx="890631" cy="111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>
            <a:extLst>
              <a:ext uri="{FF2B5EF4-FFF2-40B4-BE49-F238E27FC236}">
                <a16:creationId xmlns:a16="http://schemas.microsoft.com/office/drawing/2014/main" id="{1121EBFE-BA11-65E0-8BED-157C3D1B8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774" y="2357972"/>
            <a:ext cx="910648" cy="113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>
            <a:extLst>
              <a:ext uri="{FF2B5EF4-FFF2-40B4-BE49-F238E27FC236}">
                <a16:creationId xmlns:a16="http://schemas.microsoft.com/office/drawing/2014/main" id="{F542AC75-998B-357C-BBA1-578EAF720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861" y="2341176"/>
            <a:ext cx="927227" cy="112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>
            <a:extLst>
              <a:ext uri="{FF2B5EF4-FFF2-40B4-BE49-F238E27FC236}">
                <a16:creationId xmlns:a16="http://schemas.microsoft.com/office/drawing/2014/main" id="{DD6FE85E-F0C6-B454-EA7B-2AC67C850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301" y="2341216"/>
            <a:ext cx="922242" cy="112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>
            <a:extLst>
              <a:ext uri="{FF2B5EF4-FFF2-40B4-BE49-F238E27FC236}">
                <a16:creationId xmlns:a16="http://schemas.microsoft.com/office/drawing/2014/main" id="{D4FFBC70-5D96-4CCF-A04C-67AACCD14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982" y="2341216"/>
            <a:ext cx="892200" cy="111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>
            <a:extLst>
              <a:ext uri="{FF2B5EF4-FFF2-40B4-BE49-F238E27FC236}">
                <a16:creationId xmlns:a16="http://schemas.microsoft.com/office/drawing/2014/main" id="{6BCD58D3-1C97-D881-E115-C812E5667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395" y="2329931"/>
            <a:ext cx="899650" cy="1125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>
            <a:extLst>
              <a:ext uri="{FF2B5EF4-FFF2-40B4-BE49-F238E27FC236}">
                <a16:creationId xmlns:a16="http://schemas.microsoft.com/office/drawing/2014/main" id="{1FCEC7F8-5AD6-A273-963B-D619BAA48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971" y="2319397"/>
            <a:ext cx="909769" cy="113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>
            <a:extLst>
              <a:ext uri="{FF2B5EF4-FFF2-40B4-BE49-F238E27FC236}">
                <a16:creationId xmlns:a16="http://schemas.microsoft.com/office/drawing/2014/main" id="{CAFD4F35-9F8C-4CC8-BA4A-305D4164B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825" y="2314269"/>
            <a:ext cx="944355" cy="115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0C6E33E-79AC-8651-F5CB-0D05726A3103}"/>
              </a:ext>
            </a:extLst>
          </p:cNvPr>
          <p:cNvCxnSpPr>
            <a:cxnSpLocks/>
          </p:cNvCxnSpPr>
          <p:nvPr/>
        </p:nvCxnSpPr>
        <p:spPr>
          <a:xfrm>
            <a:off x="0" y="4029466"/>
            <a:ext cx="121947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828560EB-EC31-2D7E-41EB-4F495C351F5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60393" y="4255052"/>
            <a:ext cx="2394779" cy="24229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960C7A-76FA-3D45-8071-9341415B2E91}"/>
              </a:ext>
            </a:extLst>
          </p:cNvPr>
          <p:cNvSpPr txBox="1"/>
          <p:nvPr/>
        </p:nvSpPr>
        <p:spPr>
          <a:xfrm>
            <a:off x="4609607" y="4568204"/>
            <a:ext cx="5810351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ea typeface="Calibri"/>
                <a:cs typeface="Calibri"/>
              </a:rPr>
              <a:t>Matching Gift: $2,500</a:t>
            </a:r>
          </a:p>
          <a:p>
            <a:r>
              <a:rPr lang="en-US" sz="2800" dirty="0">
                <a:ea typeface="Calibri"/>
                <a:cs typeface="Calibri"/>
              </a:rPr>
              <a:t>Please join us in making these awards possible!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4846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E3CA4-7E5F-CEA2-1D94-B796567CA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11">
            <a:extLst>
              <a:ext uri="{FF2B5EF4-FFF2-40B4-BE49-F238E27FC236}">
                <a16:creationId xmlns:a16="http://schemas.microsoft.com/office/drawing/2014/main" id="{0732F25A-F66D-6EE3-4478-0F9957C96F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11368" y="465201"/>
            <a:ext cx="5504688" cy="1143000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en-US" sz="36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SID Eugene M. Farber Travel Award Winner</a:t>
            </a:r>
            <a:endParaRPr lang="en-US" sz="3600" i="1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1EE075-498B-BF4A-8B65-F3855A814389}"/>
              </a:ext>
            </a:extLst>
          </p:cNvPr>
          <p:cNvSpPr/>
          <p:nvPr/>
        </p:nvSpPr>
        <p:spPr>
          <a:xfrm>
            <a:off x="0" y="2148839"/>
            <a:ext cx="12192000" cy="439264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30" name="Rectangle 3">
            <a:extLst>
              <a:ext uri="{FF2B5EF4-FFF2-40B4-BE49-F238E27FC236}">
                <a16:creationId xmlns:a16="http://schemas.microsoft.com/office/drawing/2014/main" id="{16C0221F-9A61-ABD2-B5E7-C0AF027917F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494152" y="4371975"/>
            <a:ext cx="7040623" cy="1981200"/>
          </a:xfrm>
        </p:spPr>
        <p:txBody>
          <a:bodyPr>
            <a:normAutofit fontScale="85000" lnSpcReduction="10000"/>
          </a:bodyPr>
          <a:lstStyle/>
          <a:p>
            <a:pPr marL="0" indent="0" fontAlgn="b">
              <a:lnSpc>
                <a:spcPts val="3300"/>
              </a:lnSpc>
              <a:spcBef>
                <a:spcPct val="0"/>
              </a:spcBef>
              <a:buNone/>
              <a:defRPr/>
            </a:pPr>
            <a:r>
              <a:rPr lang="en-US" sz="2000" b="1" u="sng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Short Talk Session 2</a:t>
            </a:r>
            <a:r>
              <a:rPr lang="en-US" sz="2000" b="1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</a:t>
            </a:r>
          </a:p>
          <a:p>
            <a:pPr marL="0" indent="0" fontAlgn="b">
              <a:lnSpc>
                <a:spcPts val="3300"/>
              </a:lnSpc>
              <a:spcBef>
                <a:spcPct val="0"/>
              </a:spcBef>
              <a:buNone/>
              <a:defRPr/>
            </a:pPr>
            <a:r>
              <a:rPr lang="en-US" sz="2800" b="1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“Enhancing the therapeutic potential of intravenous recombinant collagen VII, a protein replacement therapy, for recessive dystrophic epidermolysis bullosa”</a:t>
            </a:r>
            <a:endParaRPr lang="en-US" sz="2800" b="1" spc="3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8131" name="Text Box 6">
            <a:extLst>
              <a:ext uri="{FF2B5EF4-FFF2-40B4-BE49-F238E27FC236}">
                <a16:creationId xmlns:a16="http://schemas.microsoft.com/office/drawing/2014/main" id="{FE7F609C-6A4F-B6DB-6838-07DF0441F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8369" y="3481858"/>
            <a:ext cx="652348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Scientist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Stanford University</a:t>
            </a:r>
          </a:p>
        </p:txBody>
      </p:sp>
      <p:sp>
        <p:nvSpPr>
          <p:cNvPr id="48133" name="Text Box 12">
            <a:extLst>
              <a:ext uri="{FF2B5EF4-FFF2-40B4-BE49-F238E27FC236}">
                <a16:creationId xmlns:a16="http://schemas.microsoft.com/office/drawing/2014/main" id="{5A67F428-94CA-2469-FE91-77C1F506C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3197" y="2559628"/>
            <a:ext cx="69515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Edward Eid, M.D.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7D7323-2620-1419-D356-015375B94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7326" y="3098481"/>
            <a:ext cx="2182524" cy="218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038321"/>
      </p:ext>
    </p:extLst>
  </p:cSld>
  <p:clrMapOvr>
    <a:masterClrMapping/>
  </p:clrMapOvr>
  <p:transition spd="slow" advClick="0" advTm="9941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E323C4-D5EB-8D4D-A579-179D761A3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11">
            <a:extLst>
              <a:ext uri="{FF2B5EF4-FFF2-40B4-BE49-F238E27FC236}">
                <a16:creationId xmlns:a16="http://schemas.microsoft.com/office/drawing/2014/main" id="{4D4F333E-1DA6-CD64-4FE2-3A4D9E557D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11368" y="465201"/>
            <a:ext cx="5504688" cy="1143000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en-US" sz="36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SID Eugene M. Farber Travel Award Winner</a:t>
            </a:r>
            <a:endParaRPr lang="en-US" sz="3600" i="1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300814-2718-F4F5-FC95-9A04AA91578E}"/>
              </a:ext>
            </a:extLst>
          </p:cNvPr>
          <p:cNvSpPr/>
          <p:nvPr/>
        </p:nvSpPr>
        <p:spPr>
          <a:xfrm>
            <a:off x="0" y="2148839"/>
            <a:ext cx="12192000" cy="424395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30" name="Rectangle 3">
            <a:extLst>
              <a:ext uri="{FF2B5EF4-FFF2-40B4-BE49-F238E27FC236}">
                <a16:creationId xmlns:a16="http://schemas.microsoft.com/office/drawing/2014/main" id="{F69322FD-0D43-0A51-1E3B-37ED5A71581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494152" y="4371975"/>
            <a:ext cx="7040623" cy="1981200"/>
          </a:xfrm>
        </p:spPr>
        <p:txBody>
          <a:bodyPr>
            <a:normAutofit/>
          </a:bodyPr>
          <a:lstStyle/>
          <a:p>
            <a:pPr marL="0" indent="0" fontAlgn="b">
              <a:lnSpc>
                <a:spcPts val="3300"/>
              </a:lnSpc>
              <a:spcBef>
                <a:spcPct val="0"/>
              </a:spcBef>
              <a:buNone/>
              <a:defRPr/>
            </a:pPr>
            <a:r>
              <a:rPr lang="en-US" sz="2000" b="1" u="sng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Short Talk Session 1</a:t>
            </a:r>
            <a:r>
              <a:rPr lang="en-US" sz="2000" b="1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</a:t>
            </a:r>
          </a:p>
          <a:p>
            <a:pPr marL="0" indent="0" fontAlgn="b">
              <a:lnSpc>
                <a:spcPts val="3300"/>
              </a:lnSpc>
              <a:spcBef>
                <a:spcPct val="0"/>
              </a:spcBef>
              <a:buNone/>
              <a:defRPr/>
            </a:pPr>
            <a:r>
              <a:rPr lang="en-US" sz="2800" b="1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“Autoantibody-inducible Chimeric Antigen Receptors (CARs): a self-regulating immunotherapy for durable remission in pemphigus vulgaris”</a:t>
            </a:r>
            <a:endParaRPr lang="en-US" sz="2800" b="1" spc="3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8131" name="Text Box 6">
            <a:extLst>
              <a:ext uri="{FF2B5EF4-FFF2-40B4-BE49-F238E27FC236}">
                <a16:creationId xmlns:a16="http://schemas.microsoft.com/office/drawing/2014/main" id="{041CFC7F-7057-C69D-B296-E7500C9E3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8369" y="3481858"/>
            <a:ext cx="652348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Ph.D. Student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University of Pennsylvania</a:t>
            </a:r>
          </a:p>
        </p:txBody>
      </p:sp>
      <p:sp>
        <p:nvSpPr>
          <p:cNvPr id="48133" name="Text Box 12">
            <a:extLst>
              <a:ext uri="{FF2B5EF4-FFF2-40B4-BE49-F238E27FC236}">
                <a16:creationId xmlns:a16="http://schemas.microsoft.com/office/drawing/2014/main" id="{98CA61EA-786F-47D9-98AE-9DD2AF8FC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3197" y="2559628"/>
            <a:ext cx="69515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Caitlin Frazee, M.S.E.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228410-5FCB-B9A4-02F6-B4B603D520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7326" y="2819391"/>
            <a:ext cx="2182524" cy="274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42975"/>
      </p:ext>
    </p:extLst>
  </p:cSld>
  <p:clrMapOvr>
    <a:masterClrMapping/>
  </p:clrMapOvr>
  <p:transition spd="slow" advClick="0" advTm="9941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680D1-6FC3-6D97-FE94-EAD429E61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11">
            <a:extLst>
              <a:ext uri="{FF2B5EF4-FFF2-40B4-BE49-F238E27FC236}">
                <a16:creationId xmlns:a16="http://schemas.microsoft.com/office/drawing/2014/main" id="{D03A7AB4-8444-5E24-2DFA-A7BC4BB616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11368" y="465201"/>
            <a:ext cx="5504688" cy="1143000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en-US" sz="36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SID Eugene M. Farber Travel Award Winner</a:t>
            </a:r>
            <a:endParaRPr lang="en-US" sz="3600" i="1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6746B0-9C1D-8580-B56A-6D668802594B}"/>
              </a:ext>
            </a:extLst>
          </p:cNvPr>
          <p:cNvSpPr/>
          <p:nvPr/>
        </p:nvSpPr>
        <p:spPr>
          <a:xfrm>
            <a:off x="0" y="2148839"/>
            <a:ext cx="12192000" cy="424395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30" name="Rectangle 3">
            <a:extLst>
              <a:ext uri="{FF2B5EF4-FFF2-40B4-BE49-F238E27FC236}">
                <a16:creationId xmlns:a16="http://schemas.microsoft.com/office/drawing/2014/main" id="{D2034CB6-13F4-5ED4-3B9B-C77E09DFB61A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494152" y="4371975"/>
            <a:ext cx="7040623" cy="1981200"/>
          </a:xfrm>
        </p:spPr>
        <p:txBody>
          <a:bodyPr>
            <a:normAutofit/>
          </a:bodyPr>
          <a:lstStyle/>
          <a:p>
            <a:pPr marL="0" indent="0" fontAlgn="b">
              <a:lnSpc>
                <a:spcPts val="3300"/>
              </a:lnSpc>
              <a:spcBef>
                <a:spcPct val="0"/>
              </a:spcBef>
              <a:buNone/>
              <a:defRPr/>
            </a:pPr>
            <a:r>
              <a:rPr lang="en-US" sz="2000" b="1" u="sng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Short Talk Session 3</a:t>
            </a:r>
            <a:r>
              <a:rPr lang="en-US" sz="2000" b="1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</a:t>
            </a:r>
          </a:p>
          <a:p>
            <a:pPr marL="0" indent="0" fontAlgn="b">
              <a:lnSpc>
                <a:spcPts val="3300"/>
              </a:lnSpc>
              <a:spcBef>
                <a:spcPct val="0"/>
              </a:spcBef>
              <a:buNone/>
              <a:defRPr/>
            </a:pPr>
            <a:r>
              <a:rPr lang="en-US" sz="2800" b="1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“Spatial Transcriptomic Mapping Reveals a Basophil–Fibroblast Circuit Driving Chronic Type 2 Dermatitis”</a:t>
            </a:r>
            <a:endParaRPr lang="en-US" sz="2800" b="1" spc="3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8131" name="Text Box 6">
            <a:extLst>
              <a:ext uri="{FF2B5EF4-FFF2-40B4-BE49-F238E27FC236}">
                <a16:creationId xmlns:a16="http://schemas.microsoft.com/office/drawing/2014/main" id="{5ACDEC1E-C9C1-7B0F-9180-72359C18C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8369" y="3481858"/>
            <a:ext cx="652348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Postdoctoral Fellow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Icahn School of Medicine at Mount Sinai</a:t>
            </a:r>
          </a:p>
        </p:txBody>
      </p:sp>
      <p:sp>
        <p:nvSpPr>
          <p:cNvPr id="48133" name="Text Box 12">
            <a:extLst>
              <a:ext uri="{FF2B5EF4-FFF2-40B4-BE49-F238E27FC236}">
                <a16:creationId xmlns:a16="http://schemas.microsoft.com/office/drawing/2014/main" id="{A323FF0C-5B27-E9C2-D2D8-B957E771B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3197" y="2559628"/>
            <a:ext cx="69515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Ichiro Imanishi, DVM, Ph.D.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E1A9FF-8DC7-1CF6-5CEB-4C637B5FA5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9271" y="3039903"/>
            <a:ext cx="1866676" cy="266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415389"/>
      </p:ext>
    </p:extLst>
  </p:cSld>
  <p:clrMapOvr>
    <a:masterClrMapping/>
  </p:clrMapOvr>
  <p:transition spd="slow" advClick="0" advTm="9941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E8201-8941-FA68-DFB5-47856FD2D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11">
            <a:extLst>
              <a:ext uri="{FF2B5EF4-FFF2-40B4-BE49-F238E27FC236}">
                <a16:creationId xmlns:a16="http://schemas.microsoft.com/office/drawing/2014/main" id="{39DE564C-FD2B-8749-0014-758846DDF7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11368" y="465201"/>
            <a:ext cx="5504688" cy="1143000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en-US" sz="36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SID Eugene M. Farber Travel Award Winner</a:t>
            </a:r>
            <a:endParaRPr lang="en-US" sz="3600" i="1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FDDB98-BA74-0A0B-C51A-0C9A308A98BC}"/>
              </a:ext>
            </a:extLst>
          </p:cNvPr>
          <p:cNvSpPr/>
          <p:nvPr/>
        </p:nvSpPr>
        <p:spPr>
          <a:xfrm>
            <a:off x="0" y="2148839"/>
            <a:ext cx="12192000" cy="424395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30" name="Rectangle 3">
            <a:extLst>
              <a:ext uri="{FF2B5EF4-FFF2-40B4-BE49-F238E27FC236}">
                <a16:creationId xmlns:a16="http://schemas.microsoft.com/office/drawing/2014/main" id="{A5D7CAA6-6554-5D32-19E4-530ADB21CB7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494152" y="4371975"/>
            <a:ext cx="7040623" cy="1981200"/>
          </a:xfrm>
        </p:spPr>
        <p:txBody>
          <a:bodyPr>
            <a:normAutofit/>
          </a:bodyPr>
          <a:lstStyle/>
          <a:p>
            <a:pPr marL="0" indent="0" fontAlgn="b">
              <a:lnSpc>
                <a:spcPts val="3300"/>
              </a:lnSpc>
              <a:spcBef>
                <a:spcPct val="0"/>
              </a:spcBef>
              <a:buNone/>
              <a:defRPr/>
            </a:pPr>
            <a:r>
              <a:rPr lang="en-US" sz="2000" b="1" u="sng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Short Talk Session 4</a:t>
            </a:r>
            <a:r>
              <a:rPr lang="en-US" sz="2000" b="1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</a:t>
            </a:r>
          </a:p>
          <a:p>
            <a:pPr marL="0" indent="0" fontAlgn="b">
              <a:lnSpc>
                <a:spcPts val="3300"/>
              </a:lnSpc>
              <a:spcBef>
                <a:spcPct val="0"/>
              </a:spcBef>
              <a:buNone/>
              <a:defRPr/>
            </a:pPr>
            <a:r>
              <a:rPr lang="en-US" sz="2800" b="1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“Spatial Genome Alignment: a spatial multi-</a:t>
            </a:r>
            <a:r>
              <a:rPr lang="en-US" sz="2800" b="1" spc="300" baseline="3000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omic</a:t>
            </a:r>
            <a:r>
              <a:rPr lang="en-US" sz="2800" b="1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technology for epigenetic mapping with dermatologic applications”</a:t>
            </a:r>
            <a:endParaRPr lang="en-US" sz="2800" b="1" spc="3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8131" name="Text Box 6">
            <a:extLst>
              <a:ext uri="{FF2B5EF4-FFF2-40B4-BE49-F238E27FC236}">
                <a16:creationId xmlns:a16="http://schemas.microsoft.com/office/drawing/2014/main" id="{B2AABC30-54E5-8C9F-F848-F4ABCA9D4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8369" y="3481858"/>
            <a:ext cx="652348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MD/PhD Student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University of California, San Diego</a:t>
            </a:r>
          </a:p>
        </p:txBody>
      </p:sp>
      <p:sp>
        <p:nvSpPr>
          <p:cNvPr id="48133" name="Text Box 12">
            <a:extLst>
              <a:ext uri="{FF2B5EF4-FFF2-40B4-BE49-F238E27FC236}">
                <a16:creationId xmlns:a16="http://schemas.microsoft.com/office/drawing/2014/main" id="{23CC6F04-219C-AD18-C222-267EAE6D3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3197" y="2559628"/>
            <a:ext cx="69515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Bojing Jia, Ph.D.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858629-9846-2BAE-4B29-4CFB7655DE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57883" y="3079435"/>
            <a:ext cx="2068064" cy="258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499481"/>
      </p:ext>
    </p:extLst>
  </p:cSld>
  <p:clrMapOvr>
    <a:masterClrMapping/>
  </p:clrMapOvr>
  <p:transition spd="slow" advClick="0" advTm="9941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11"/>
          <p:cNvSpPr>
            <a:spLocks noGrp="1" noChangeArrowheads="1"/>
          </p:cNvSpPr>
          <p:nvPr>
            <p:ph type="title"/>
          </p:nvPr>
        </p:nvSpPr>
        <p:spPr>
          <a:xfrm>
            <a:off x="5611368" y="465201"/>
            <a:ext cx="5504688" cy="1143000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en-US" sz="3600" b="1" i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SID Eugene M. Farber Travel Award Winner</a:t>
            </a:r>
            <a:endParaRPr lang="en-US" sz="3600" i="1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148840"/>
            <a:ext cx="12192000" cy="401421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494152" y="4546806"/>
            <a:ext cx="7040623" cy="1447800"/>
          </a:xfrm>
        </p:spPr>
        <p:txBody>
          <a:bodyPr>
            <a:normAutofit/>
          </a:bodyPr>
          <a:lstStyle/>
          <a:p>
            <a:pPr marL="0" indent="0" fontAlgn="b">
              <a:lnSpc>
                <a:spcPts val="3300"/>
              </a:lnSpc>
              <a:spcBef>
                <a:spcPct val="0"/>
              </a:spcBef>
              <a:buNone/>
              <a:defRPr/>
            </a:pPr>
            <a:r>
              <a:rPr lang="en-US" sz="2400" b="1" u="sng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Short Talk Session 1</a:t>
            </a:r>
            <a:r>
              <a:rPr lang="en-US" sz="2400" b="1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</a:t>
            </a:r>
          </a:p>
          <a:p>
            <a:pPr marL="0" indent="0" fontAlgn="b">
              <a:lnSpc>
                <a:spcPts val="3300"/>
              </a:lnSpc>
              <a:spcBef>
                <a:spcPct val="0"/>
              </a:spcBef>
              <a:buNone/>
              <a:defRPr/>
            </a:pPr>
            <a:r>
              <a:rPr lang="en-US" sz="2800" b="1" spc="3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“Clonal hematopoiesis in primary and CAR T-cell related secondary T-cell malignancies”</a:t>
            </a:r>
            <a:endParaRPr lang="en-US" sz="2800" b="1" spc="3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8131" name="Text Box 6"/>
          <p:cNvSpPr txBox="1">
            <a:spLocks noChangeArrowheads="1"/>
          </p:cNvSpPr>
          <p:nvPr/>
        </p:nvSpPr>
        <p:spPr bwMode="auto">
          <a:xfrm>
            <a:off x="4468369" y="3481858"/>
            <a:ext cx="652348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Resident Physician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Northwestern University Feinberg School of Medicine</a:t>
            </a:r>
          </a:p>
        </p:txBody>
      </p:sp>
      <p:sp>
        <p:nvSpPr>
          <p:cNvPr id="48133" name="Text Box 12"/>
          <p:cNvSpPr txBox="1">
            <a:spLocks noChangeArrowheads="1"/>
          </p:cNvSpPr>
          <p:nvPr/>
        </p:nvSpPr>
        <p:spPr bwMode="auto">
          <a:xfrm>
            <a:off x="4383197" y="2559628"/>
            <a:ext cx="69515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Jonathan Park, M.D., Ph.D.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04A58F-E84D-440D-AC0B-E091E4FFDC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1650" y="3054445"/>
            <a:ext cx="2097219" cy="241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704291"/>
      </p:ext>
    </p:extLst>
  </p:cSld>
  <p:clrMapOvr>
    <a:masterClrMapping/>
  </p:clrMapOvr>
  <p:transition spd="slow" advClick="0" advTm="9941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B5E93B1D3B55941BA3DAEA9ED639922" ma:contentTypeVersion="17" ma:contentTypeDescription="Create a new document." ma:contentTypeScope="" ma:versionID="33e0ab434e8506a1951714870b91f46a">
  <xsd:schema xmlns:xsd="http://www.w3.org/2001/XMLSchema" xmlns:xs="http://www.w3.org/2001/XMLSchema" xmlns:p="http://schemas.microsoft.com/office/2006/metadata/properties" xmlns:ns2="aba9757a-9a57-4e60-80a7-8c9131c6188f" xmlns:ns3="9f0ca3d3-504d-4400-9468-5f2486ca9400" targetNamespace="http://schemas.microsoft.com/office/2006/metadata/properties" ma:root="true" ma:fieldsID="e360dc0f92be9288093803cb683f763d" ns2:_="" ns3:_="">
    <xsd:import namespace="aba9757a-9a57-4e60-80a7-8c9131c6188f"/>
    <xsd:import namespace="9f0ca3d3-504d-4400-9468-5f2486ca94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Locatio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a9757a-9a57-4e60-80a7-8c9131c618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af841b39-9e5f-4b0d-aa4b-9252280a9f1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0ca3d3-504d-4400-9468-5f2486ca940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b5e5fbba-c567-4bfb-8652-6d23ad42aa10}" ma:internalName="TaxCatchAll" ma:showField="CatchAllData" ma:web="9f0ca3d3-504d-4400-9468-5f2486ca940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ba9757a-9a57-4e60-80a7-8c9131c6188f">
      <Terms xmlns="http://schemas.microsoft.com/office/infopath/2007/PartnerControls"/>
    </lcf76f155ced4ddcb4097134ff3c332f>
    <TaxCatchAll xmlns="9f0ca3d3-504d-4400-9468-5f2486ca9400" xsi:nil="true"/>
  </documentManagement>
</p:properties>
</file>

<file path=customXml/itemProps1.xml><?xml version="1.0" encoding="utf-8"?>
<ds:datastoreItem xmlns:ds="http://schemas.openxmlformats.org/officeDocument/2006/customXml" ds:itemID="{ACCC58F1-1ABE-4B82-A45C-DEE3294AB99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16C842B-172E-4BA6-BDB0-C9D57C36E2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ba9757a-9a57-4e60-80a7-8c9131c6188f"/>
    <ds:schemaRef ds:uri="9f0ca3d3-504d-4400-9468-5f2486ca94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62397D9-CDC8-457E-93CF-40186708512E}">
  <ds:schemaRefs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terms/"/>
    <ds:schemaRef ds:uri="aba9757a-9a57-4e60-80a7-8c9131c6188f"/>
    <ds:schemaRef ds:uri="http://purl.org/dc/dcmitype/"/>
    <ds:schemaRef ds:uri="http://schemas.openxmlformats.org/package/2006/metadata/core-properties"/>
    <ds:schemaRef ds:uri="9f0ca3d3-504d-4400-9468-5f2486ca9400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2482</TotalTime>
  <Words>1737</Words>
  <Application>Microsoft Office PowerPoint</Application>
  <PresentationFormat>Widescreen</PresentationFormat>
  <Paragraphs>266</Paragraphs>
  <Slides>42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56" baseType="lpstr">
      <vt:lpstr>MS PGothic</vt:lpstr>
      <vt:lpstr>Arial</vt:lpstr>
      <vt:lpstr>Calibri</vt:lpstr>
      <vt:lpstr>Calibri Light</vt:lpstr>
      <vt:lpstr>Garamond</vt:lpstr>
      <vt:lpstr>Lato</vt:lpstr>
      <vt:lpstr>Lato Black</vt:lpstr>
      <vt:lpstr>Lato Light</vt:lpstr>
      <vt:lpstr>Rage Italic</vt:lpstr>
      <vt:lpstr>Times New Roman</vt:lpstr>
      <vt:lpstr>Verdana</vt:lpstr>
      <vt:lpstr>1_Office Theme</vt:lpstr>
      <vt:lpstr>Office 2013 - 2022 Theme</vt:lpstr>
      <vt:lpstr>Office Theme</vt:lpstr>
      <vt:lpstr> </vt:lpstr>
      <vt:lpstr> Eugene M. Farber, M.D. 1917–2000</vt:lpstr>
      <vt:lpstr> </vt:lpstr>
      <vt:lpstr>SID Eugene M. Farber Travel Award Winner</vt:lpstr>
      <vt:lpstr>SID Eugene M. Farber Travel Award Winner</vt:lpstr>
      <vt:lpstr>SID Eugene M. Farber Travel Award Winner</vt:lpstr>
      <vt:lpstr>SID Eugene M. Farber Travel Award Winner</vt:lpstr>
      <vt:lpstr>SID Eugene M. Farber Travel Award Winner</vt:lpstr>
      <vt:lpstr>SID Eugene M. Farber Travel Award Winner</vt:lpstr>
      <vt:lpstr> </vt:lpstr>
      <vt:lpstr>Japanese Society for Investigative Dermatology  Travel Award Winner</vt:lpstr>
      <vt:lpstr>Japanese Society for Investigative Dermatology  Travel Award Winner</vt:lpstr>
      <vt:lpstr> </vt:lpstr>
      <vt:lpstr>Taiwanese Society for Investigative Dermatology  Travel Award Winner</vt:lpstr>
      <vt:lpstr> </vt:lpstr>
      <vt:lpstr>Korean Society for Investigative Dermatology  Travel Award Winner</vt:lpstr>
      <vt:lpstr> 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</vt:vector>
  </TitlesOfParts>
  <Company>OHSU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Patrick Kinghorn</dc:creator>
  <cp:lastModifiedBy>Patrick Kinghorn</cp:lastModifiedBy>
  <cp:revision>46</cp:revision>
  <dcterms:created xsi:type="dcterms:W3CDTF">2022-10-12T19:40:41Z</dcterms:created>
  <dcterms:modified xsi:type="dcterms:W3CDTF">2026-02-20T01:59:29Z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0x010100AB5E93B1D3B55941BA3DAEA9ED639922</vt:lpwstr>
  </property>
  <property fmtid="{D5CDD505-2E9C-101B-9397-08002B2CF9AE}" pid="3" name="MediaServiceImageTags">
    <vt:lpwstr/>
  </property>
</Properties>
</file>